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850" r:id="rId1"/>
  </p:sldMasterIdLst>
  <p:notesMasterIdLst>
    <p:notesMasterId r:id="rId21"/>
  </p:notesMasterIdLst>
  <p:handoutMasterIdLst>
    <p:handoutMasterId r:id="rId22"/>
  </p:handoutMasterIdLst>
  <p:sldIdLst>
    <p:sldId id="261" r:id="rId2"/>
    <p:sldId id="263" r:id="rId3"/>
    <p:sldId id="282" r:id="rId4"/>
    <p:sldId id="272" r:id="rId5"/>
    <p:sldId id="270" r:id="rId6"/>
    <p:sldId id="274" r:id="rId7"/>
    <p:sldId id="275" r:id="rId8"/>
    <p:sldId id="276" r:id="rId9"/>
    <p:sldId id="277" r:id="rId10"/>
    <p:sldId id="278" r:id="rId11"/>
    <p:sldId id="279" r:id="rId12"/>
    <p:sldId id="280" r:id="rId13"/>
    <p:sldId id="283" r:id="rId14"/>
    <p:sldId id="281" r:id="rId15"/>
    <p:sldId id="273" r:id="rId16"/>
    <p:sldId id="285" r:id="rId17"/>
    <p:sldId id="287" r:id="rId18"/>
    <p:sldId id="288" r:id="rId19"/>
    <p:sldId id="265" r:id="rId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19"/>
    <p:restoredTop sz="94694"/>
  </p:normalViewPr>
  <p:slideViewPr>
    <p:cSldViewPr snapToGrid="0" snapToObjects="1">
      <p:cViewPr varScale="1">
        <p:scale>
          <a:sx n="72" d="100"/>
          <a:sy n="72" d="100"/>
        </p:scale>
        <p:origin x="1134"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8777560E-93C0-AD48-969D-BE5BD24FE324}" type="datetime1">
              <a:rPr lang="en-US"/>
              <a:pPr>
                <a:defRPr/>
              </a:pPr>
              <a:t>7/27/2022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4D521E1A-1930-364C-89CA-C4353AC51685}" type="slidenum">
              <a:rPr lang="en-US"/>
              <a:pPr>
                <a:defRPr/>
              </a:pPr>
              <a:t>‹#›</a:t>
            </a:fld>
            <a:endParaRPr lang="en-US"/>
          </a:p>
        </p:txBody>
      </p:sp>
    </p:spTree>
    <p:extLst>
      <p:ext uri="{BB962C8B-B14F-4D97-AF65-F5344CB8AC3E}">
        <p14:creationId xmlns:p14="http://schemas.microsoft.com/office/powerpoint/2010/main" val="37385750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B6110805-0AF0-974A-BCE8-36B10A36D2C2}" type="datetime1">
              <a:rPr lang="en-US"/>
              <a:pPr>
                <a:defRPr/>
              </a:pPr>
              <a:t>7/27/2022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A8A3D75F-53D1-A043-B542-693CB31AAC47}" type="slidenum">
              <a:rPr lang="en-US"/>
              <a:pPr>
                <a:defRPr/>
              </a:pPr>
              <a:t>‹#›</a:t>
            </a:fld>
            <a:endParaRPr lang="en-US"/>
          </a:p>
        </p:txBody>
      </p:sp>
    </p:spTree>
    <p:extLst>
      <p:ext uri="{BB962C8B-B14F-4D97-AF65-F5344CB8AC3E}">
        <p14:creationId xmlns:p14="http://schemas.microsoft.com/office/powerpoint/2010/main" val="1434574703"/>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fontAlgn="base">
      <a:spcBef>
        <a:spcPct val="30000"/>
      </a:spcBef>
      <a:spcAft>
        <a:spcPct val="0"/>
      </a:spcAft>
      <a:defRPr sz="1200" kern="1200">
        <a:solidFill>
          <a:schemeClr val="tx1"/>
        </a:solidFill>
        <a:latin typeface="+mn-lt"/>
        <a:ea typeface="ＭＳ Ｐゴシック" charset="0"/>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0"/>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0"/>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724891" y="998659"/>
            <a:ext cx="5694218" cy="2879482"/>
          </a:xfrm>
          <a:prstGeom prst="rect">
            <a:avLst/>
          </a:prstGeom>
          <a:solidFill>
            <a:srgbClr val="FFFFFF"/>
          </a:solidFill>
          <a:ln>
            <a:noFill/>
          </a:ln>
          <a:effectLst>
            <a:outerShdw blurRad="222250" dist="38100" dir="5400000" sx="102000" sy="102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Subtitle 2"/>
          <p:cNvSpPr>
            <a:spLocks noGrp="1"/>
          </p:cNvSpPr>
          <p:nvPr>
            <p:ph type="subTitle" idx="1"/>
          </p:nvPr>
        </p:nvSpPr>
        <p:spPr>
          <a:xfrm>
            <a:off x="1371600" y="5278393"/>
            <a:ext cx="6400800" cy="580948"/>
          </a:xfrm>
        </p:spPr>
        <p:txBody>
          <a:bodyPr>
            <a:normAutofit/>
          </a:bodyPr>
          <a:lstStyle>
            <a:lvl1pPr marL="0" indent="0" algn="ctr">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0"/>
          </p:nvPr>
        </p:nvSpPr>
        <p:spPr>
          <a:xfrm>
            <a:off x="6824663" y="6356350"/>
            <a:ext cx="2133600" cy="365125"/>
          </a:xfrm>
        </p:spPr>
        <p:txBody>
          <a:bodyPr/>
          <a:lstStyle>
            <a:lvl1pPr>
              <a:defRPr/>
            </a:lvl1pPr>
          </a:lstStyle>
          <a:p>
            <a:pPr>
              <a:defRPr/>
            </a:pPr>
            <a:fld id="{3C7DD01F-8C58-AF43-880E-B650BCABEEE7}" type="slidenum">
              <a:rPr lang="en-US"/>
              <a:pPr>
                <a:defRPr/>
              </a:pPr>
              <a:t>‹#›</a:t>
            </a:fld>
            <a:endParaRPr lang="en-US" dirty="0"/>
          </a:p>
        </p:txBody>
      </p:sp>
      <p:sp>
        <p:nvSpPr>
          <p:cNvPr id="7" name="Footer Placeholder 4"/>
          <p:cNvSpPr>
            <a:spLocks noGrp="1"/>
          </p:cNvSpPr>
          <p:nvPr>
            <p:ph type="ftr" sz="quarter" idx="11"/>
          </p:nvPr>
        </p:nvSpPr>
        <p:spPr>
          <a:xfrm>
            <a:off x="3124200" y="6356350"/>
            <a:ext cx="2895600" cy="365125"/>
          </a:xfrm>
        </p:spPr>
        <p:txBody>
          <a:bodyPr/>
          <a:lstStyle>
            <a:lvl1pPr>
              <a:defRPr dirty="0" err="1" smtClean="0">
                <a:solidFill>
                  <a:srgbClr val="FFFFFF"/>
                </a:solidFill>
              </a:defRPr>
            </a:lvl1pPr>
          </a:lstStyle>
          <a:p>
            <a:pPr>
              <a:defRPr/>
            </a:pPr>
            <a:r>
              <a:rPr lang="pl-PL"/>
              <a:t>www.kvartech.com</a:t>
            </a:r>
            <a:endParaRPr lang="en-US"/>
          </a:p>
        </p:txBody>
      </p:sp>
      <p:pic>
        <p:nvPicPr>
          <p:cNvPr id="12" name="Picture 11" descr="A close up of a sign&#10;&#10;Description automatically generated">
            <a:extLst>
              <a:ext uri="{FF2B5EF4-FFF2-40B4-BE49-F238E27FC236}">
                <a16:creationId xmlns:a16="http://schemas.microsoft.com/office/drawing/2014/main" id="{73CA5C85-7342-F046-92C1-DFB72931A5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319337" y="1236700"/>
            <a:ext cx="4505326" cy="2403400"/>
          </a:xfrm>
          <a:prstGeom prst="rect">
            <a:avLst/>
          </a:prstGeom>
        </p:spPr>
      </p:pic>
    </p:spTree>
    <p:extLst>
      <p:ext uri="{BB962C8B-B14F-4D97-AF65-F5344CB8AC3E}">
        <p14:creationId xmlns:p14="http://schemas.microsoft.com/office/powerpoint/2010/main" val="273600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rgbClr val="595959"/>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C2002E2-7059-8E44-9DF3-096569E3140B}" type="datetime1">
              <a:rPr lang="en-US"/>
              <a:pPr>
                <a:defRPr/>
              </a:pPr>
              <a:t>7/27/2022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www.kvartech.com</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894484C4-3C52-E842-801A-CDC34EA15CC0}" type="slidenum">
              <a:rPr lang="en-US"/>
              <a:pPr>
                <a:defRPr/>
              </a:pPr>
              <a:t>‹#›</a:t>
            </a:fld>
            <a:endParaRPr lang="en-US" dirty="0"/>
          </a:p>
        </p:txBody>
      </p:sp>
    </p:spTree>
    <p:extLst>
      <p:ext uri="{BB962C8B-B14F-4D97-AF65-F5344CB8AC3E}">
        <p14:creationId xmlns:p14="http://schemas.microsoft.com/office/powerpoint/2010/main" val="3482455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7E69999-D489-1B47-B8DA-C749B5B8BB6F}" type="datetime1">
              <a:rPr lang="en-US"/>
              <a:pPr>
                <a:defRPr/>
              </a:pPr>
              <a:t>7/27/2022</a:t>
            </a:fld>
            <a:endParaRPr lang="en-US"/>
          </a:p>
        </p:txBody>
      </p:sp>
      <p:sp>
        <p:nvSpPr>
          <p:cNvPr id="5" name="Footer Placeholder 4"/>
          <p:cNvSpPr>
            <a:spLocks noGrp="1"/>
          </p:cNvSpPr>
          <p:nvPr>
            <p:ph type="ftr" sz="quarter" idx="11"/>
          </p:nvPr>
        </p:nvSpPr>
        <p:spPr/>
        <p:txBody>
          <a:bodyPr/>
          <a:lstStyle>
            <a:lvl1pPr>
              <a:defRPr/>
            </a:lvl1pPr>
          </a:lstStyle>
          <a:p>
            <a:pPr>
              <a:defRPr/>
            </a:pPr>
            <a:r>
              <a:rPr lang="pl-PL"/>
              <a:t>www.kvartech.com</a:t>
            </a:r>
            <a:endParaRPr lang="en-US"/>
          </a:p>
        </p:txBody>
      </p:sp>
      <p:sp>
        <p:nvSpPr>
          <p:cNvPr id="6" name="Slide Number Placeholder 5"/>
          <p:cNvSpPr>
            <a:spLocks noGrp="1"/>
          </p:cNvSpPr>
          <p:nvPr>
            <p:ph type="sldNum" sz="quarter" idx="12"/>
          </p:nvPr>
        </p:nvSpPr>
        <p:spPr/>
        <p:txBody>
          <a:bodyPr/>
          <a:lstStyle>
            <a:lvl1pPr>
              <a:defRPr/>
            </a:lvl1pPr>
          </a:lstStyle>
          <a:p>
            <a:pPr>
              <a:defRPr/>
            </a:pPr>
            <a:fld id="{4952D464-920D-E447-818F-ECF41DB237E7}" type="slidenum">
              <a:rPr lang="en-US"/>
              <a:pPr>
                <a:defRPr/>
              </a:pPr>
              <a:t>‹#›</a:t>
            </a:fld>
            <a:endParaRPr lang="en-US"/>
          </a:p>
        </p:txBody>
      </p:sp>
    </p:spTree>
    <p:extLst>
      <p:ext uri="{BB962C8B-B14F-4D97-AF65-F5344CB8AC3E}">
        <p14:creationId xmlns:p14="http://schemas.microsoft.com/office/powerpoint/2010/main" val="140377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1800">
                <a:solidFill>
                  <a:schemeClr val="tx1">
                    <a:lumMod val="65000"/>
                    <a:lumOff val="35000"/>
                  </a:schemeClr>
                </a:solidFill>
              </a:defRPr>
            </a:lvl1pPr>
            <a:lvl2pPr>
              <a:defRPr sz="1800"/>
            </a:lvl2pPr>
            <a:lvl3pPr>
              <a:defRPr sz="1600"/>
            </a:lvl3pPr>
            <a:lvl4pPr>
              <a:defRPr sz="1300"/>
            </a:lvl4pPr>
            <a:lvl5pPr>
              <a:defRPr sz="13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1800">
                <a:solidFill>
                  <a:schemeClr val="tx1">
                    <a:lumMod val="65000"/>
                    <a:lumOff val="35000"/>
                  </a:schemeClr>
                </a:solidFill>
              </a:defRPr>
            </a:lvl1pPr>
            <a:lvl2pPr>
              <a:defRPr sz="1800"/>
            </a:lvl2pPr>
            <a:lvl3pPr>
              <a:defRPr sz="1600"/>
            </a:lvl3pPr>
            <a:lvl4pPr>
              <a:defRPr sz="1300"/>
            </a:lvl4pPr>
            <a:lvl5pPr>
              <a:defRPr sz="13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EB52C1B0-49C2-FB46-9E9A-47B1D649DB6A}" type="datetime1">
              <a:rPr lang="en-US"/>
              <a:pPr>
                <a:defRPr/>
              </a:pPr>
              <a:t>7/27/2022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www.kvartech.com</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8829E5DE-F7D1-E949-8F5C-31B8E3F4AB32}" type="slidenum">
              <a:rPr lang="en-US"/>
              <a:pPr>
                <a:defRPr/>
              </a:pPr>
              <a:t>‹#›</a:t>
            </a:fld>
            <a:endParaRPr lang="en-US" dirty="0"/>
          </a:p>
        </p:txBody>
      </p:sp>
    </p:spTree>
    <p:extLst>
      <p:ext uri="{BB962C8B-B14F-4D97-AF65-F5344CB8AC3E}">
        <p14:creationId xmlns:p14="http://schemas.microsoft.com/office/powerpoint/2010/main" val="644488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1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1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01E4FD5-7D58-3E4E-B70E-6FDD4A0EAC3D}" type="datetime1">
              <a:rPr lang="en-US"/>
              <a:pPr>
                <a:defRPr/>
              </a:pPr>
              <a:t>7/27/2022</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www.kvartech.com</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A21E1C9D-BFF4-CE43-A81F-3C215C3A1CB9}" type="slidenum">
              <a:rPr lang="en-US"/>
              <a:pPr>
                <a:defRPr/>
              </a:pPr>
              <a:t>‹#›</a:t>
            </a:fld>
            <a:endParaRPr lang="en-US" dirty="0"/>
          </a:p>
        </p:txBody>
      </p:sp>
    </p:spTree>
    <p:extLst>
      <p:ext uri="{BB962C8B-B14F-4D97-AF65-F5344CB8AC3E}">
        <p14:creationId xmlns:p14="http://schemas.microsoft.com/office/powerpoint/2010/main" val="925065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A370653-6BC2-7441-9FCC-5359287C5F93}" type="datetime1">
              <a:rPr lang="en-US"/>
              <a:pPr>
                <a:defRPr/>
              </a:pPr>
              <a:t>7/27/2022</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www.kvartech.com</a:t>
            </a: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908807C5-0D77-6F4C-8158-FBAAEB7FC181}" type="slidenum">
              <a:rPr lang="en-US"/>
              <a:pPr>
                <a:defRPr/>
              </a:pPr>
              <a:t>‹#›</a:t>
            </a:fld>
            <a:endParaRPr lang="en-US" dirty="0"/>
          </a:p>
        </p:txBody>
      </p:sp>
    </p:spTree>
    <p:extLst>
      <p:ext uri="{BB962C8B-B14F-4D97-AF65-F5344CB8AC3E}">
        <p14:creationId xmlns:p14="http://schemas.microsoft.com/office/powerpoint/2010/main" val="516820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49B2E7A0-682E-E74D-87A9-BA87504FD6D1}" type="datetime1">
              <a:rPr lang="en-US"/>
              <a:pPr>
                <a:defRPr/>
              </a:pPr>
              <a:t>7/27/2022</a:t>
            </a:fld>
            <a:endParaRPr lang="en-US"/>
          </a:p>
        </p:txBody>
      </p:sp>
      <p:sp>
        <p:nvSpPr>
          <p:cNvPr id="3" name="Footer Placeholder 2"/>
          <p:cNvSpPr>
            <a:spLocks noGrp="1"/>
          </p:cNvSpPr>
          <p:nvPr>
            <p:ph type="ftr" sz="quarter" idx="11"/>
          </p:nvPr>
        </p:nvSpPr>
        <p:spPr/>
        <p:txBody>
          <a:bodyPr/>
          <a:lstStyle>
            <a:lvl1pPr>
              <a:defRPr/>
            </a:lvl1pPr>
          </a:lstStyle>
          <a:p>
            <a:pPr>
              <a:defRPr/>
            </a:pPr>
            <a:r>
              <a:rPr lang="en-US"/>
              <a:t>www.kvartech.com</a:t>
            </a:r>
            <a:endParaRPr lang="en-US" dirty="0"/>
          </a:p>
        </p:txBody>
      </p:sp>
      <p:sp>
        <p:nvSpPr>
          <p:cNvPr id="4" name="Slide Number Placeholder 3"/>
          <p:cNvSpPr>
            <a:spLocks noGrp="1"/>
          </p:cNvSpPr>
          <p:nvPr>
            <p:ph type="sldNum" sz="quarter" idx="12"/>
          </p:nvPr>
        </p:nvSpPr>
        <p:spPr/>
        <p:txBody>
          <a:bodyPr/>
          <a:lstStyle>
            <a:lvl1pPr>
              <a:defRPr/>
            </a:lvl1pPr>
          </a:lstStyle>
          <a:p>
            <a:pPr>
              <a:defRPr/>
            </a:pPr>
            <a:fld id="{60A6CDDB-93BF-9746-9AF4-A45065F7B4F2}" type="slidenum">
              <a:rPr lang="en-US"/>
              <a:pPr>
                <a:defRPr/>
              </a:pPr>
              <a:t>‹#›</a:t>
            </a:fld>
            <a:endParaRPr lang="en-US" dirty="0"/>
          </a:p>
        </p:txBody>
      </p:sp>
    </p:spTree>
    <p:extLst>
      <p:ext uri="{BB962C8B-B14F-4D97-AF65-F5344CB8AC3E}">
        <p14:creationId xmlns:p14="http://schemas.microsoft.com/office/powerpoint/2010/main" val="741532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68988"/>
            <a:ext cx="3008313" cy="900200"/>
          </a:xfrm>
        </p:spPr>
        <p:txBody>
          <a:bodyPr anchor="t">
            <a:normAutofit/>
          </a:bodyPr>
          <a:lstStyle>
            <a:lvl1pPr algn="l">
              <a:defRPr sz="2000" b="0">
                <a:solidFill>
                  <a:schemeClr val="tx1">
                    <a:lumMod val="65000"/>
                    <a:lumOff val="3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575050" y="1068988"/>
            <a:ext cx="5111750" cy="5057175"/>
          </a:xfrm>
        </p:spPr>
        <p:txBody>
          <a:bodyPr/>
          <a:lstStyle>
            <a:lvl1pPr>
              <a:defRPr sz="2400">
                <a:solidFill>
                  <a:schemeClr val="tx1">
                    <a:lumMod val="65000"/>
                    <a:lumOff val="35000"/>
                  </a:schemeClr>
                </a:solidFill>
              </a:defRPr>
            </a:lvl1pPr>
            <a:lvl2pPr>
              <a:defRPr sz="1800"/>
            </a:lvl2pPr>
            <a:lvl3pPr>
              <a:defRPr sz="1700"/>
            </a:lvl3pPr>
            <a:lvl4pPr>
              <a:defRPr sz="1500"/>
            </a:lvl4pPr>
            <a:lvl5pPr>
              <a:defRPr sz="13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969188"/>
            <a:ext cx="3008313" cy="41569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B107E15-8B10-5248-A357-8092B38EFEB9}" type="datetime1">
              <a:rPr lang="en-US"/>
              <a:pPr>
                <a:defRPr/>
              </a:pPr>
              <a:t>7/27/2022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www.kvartech.com</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BBB6B5D0-362C-A947-BD8F-357D483F8445}" type="slidenum">
              <a:rPr lang="en-US"/>
              <a:pPr>
                <a:defRPr/>
              </a:pPr>
              <a:t>‹#›</a:t>
            </a:fld>
            <a:endParaRPr lang="en-US" dirty="0"/>
          </a:p>
        </p:txBody>
      </p:sp>
    </p:spTree>
    <p:extLst>
      <p:ext uri="{BB962C8B-B14F-4D97-AF65-F5344CB8AC3E}">
        <p14:creationId xmlns:p14="http://schemas.microsoft.com/office/powerpoint/2010/main" val="2020664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139396"/>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951571"/>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706134"/>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426C82A-A3A4-BC4A-9744-EE83E7252B78}" type="datetime1">
              <a:rPr lang="en-US"/>
              <a:pPr>
                <a:defRPr/>
              </a:pPr>
              <a:t>7/27/2022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www.kvartech.com</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172CFF37-F5EB-7449-AE9F-03F5B7CA1B81}" type="slidenum">
              <a:rPr lang="en-US"/>
              <a:pPr>
                <a:defRPr/>
              </a:pPr>
              <a:t>‹#›</a:t>
            </a:fld>
            <a:endParaRPr lang="en-US" dirty="0"/>
          </a:p>
        </p:txBody>
      </p:sp>
    </p:spTree>
    <p:extLst>
      <p:ext uri="{BB962C8B-B14F-4D97-AF65-F5344CB8AC3E}">
        <p14:creationId xmlns:p14="http://schemas.microsoft.com/office/powerpoint/2010/main" val="1921818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0"/>
            <a:ext cx="82296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505200" y="6500813"/>
            <a:ext cx="2133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Avenir Medium"/>
                <a:ea typeface="+mn-ea"/>
                <a:cs typeface="Avenir Medium"/>
              </a:defRPr>
            </a:lvl1pPr>
          </a:lstStyle>
          <a:p>
            <a:pPr>
              <a:defRPr/>
            </a:pPr>
            <a:fld id="{F130E68E-5966-2242-A52C-32AB7618E1F7}" type="datetime1">
              <a:rPr lang="en-US"/>
              <a:pPr>
                <a:defRPr/>
              </a:pPr>
              <a:t>7/27/2022</a:t>
            </a:fld>
            <a:endParaRPr lang="en-US"/>
          </a:p>
        </p:txBody>
      </p:sp>
      <p:sp>
        <p:nvSpPr>
          <p:cNvPr id="5" name="Footer Placeholder 4"/>
          <p:cNvSpPr>
            <a:spLocks noGrp="1"/>
          </p:cNvSpPr>
          <p:nvPr>
            <p:ph type="ftr" sz="quarter" idx="3"/>
          </p:nvPr>
        </p:nvSpPr>
        <p:spPr>
          <a:xfrm>
            <a:off x="0" y="6446838"/>
            <a:ext cx="1624013" cy="365125"/>
          </a:xfrm>
          <a:prstGeom prst="rect">
            <a:avLst/>
          </a:prstGeom>
        </p:spPr>
        <p:txBody>
          <a:bodyPr vert="horz" lIns="91440" tIns="45720" rIns="91440" bIns="45720" rtlCol="0" anchor="ctr"/>
          <a:lstStyle>
            <a:lvl1pPr algn="ctr" fontAlgn="auto">
              <a:spcBef>
                <a:spcPts val="0"/>
              </a:spcBef>
              <a:spcAft>
                <a:spcPts val="0"/>
              </a:spcAft>
              <a:defRPr sz="900" smtClean="0">
                <a:solidFill>
                  <a:schemeClr val="bg1"/>
                </a:solidFill>
                <a:latin typeface="Avenir Black"/>
                <a:ea typeface="+mn-ea"/>
                <a:cs typeface="Avenir Black"/>
              </a:defRPr>
            </a:lvl1pPr>
          </a:lstStyle>
          <a:p>
            <a:pPr>
              <a:defRPr/>
            </a:pPr>
            <a:r>
              <a:rPr lang="en-US"/>
              <a:t>www.kvartech.com</a:t>
            </a:r>
            <a:endParaRPr lang="en-US" dirty="0"/>
          </a:p>
        </p:txBody>
      </p:sp>
      <p:sp>
        <p:nvSpPr>
          <p:cNvPr id="6" name="Slide Number Placeholder 5"/>
          <p:cNvSpPr>
            <a:spLocks noGrp="1"/>
          </p:cNvSpPr>
          <p:nvPr>
            <p:ph type="sldNum" sz="quarter" idx="4"/>
          </p:nvPr>
        </p:nvSpPr>
        <p:spPr>
          <a:xfrm>
            <a:off x="6946900" y="6454775"/>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Avenir Heavy"/>
                <a:ea typeface="+mn-ea"/>
                <a:cs typeface="Avenir Heavy"/>
              </a:defRPr>
            </a:lvl1pPr>
          </a:lstStyle>
          <a:p>
            <a:pPr>
              <a:defRPr/>
            </a:pPr>
            <a:fld id="{C885F14C-337D-064F-87BE-AA32168C18C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869" r:id="rId1"/>
    <p:sldLayoutId id="2147484863" r:id="rId2"/>
    <p:sldLayoutId id="2147484870" r:id="rId3"/>
    <p:sldLayoutId id="2147484864" r:id="rId4"/>
    <p:sldLayoutId id="2147484865" r:id="rId5"/>
    <p:sldLayoutId id="2147484866" r:id="rId6"/>
    <p:sldLayoutId id="2147484871" r:id="rId7"/>
    <p:sldLayoutId id="2147484867" r:id="rId8"/>
    <p:sldLayoutId id="2147484868" r:id="rId9"/>
  </p:sldLayoutIdLst>
  <p:hf hdr="0" dt="0"/>
  <p:txStyles>
    <p:titleStyle>
      <a:lvl1pPr algn="l" defTabSz="457200" rtl="0" eaLnBrk="1" fontAlgn="base" hangingPunct="1">
        <a:spcBef>
          <a:spcPct val="0"/>
        </a:spcBef>
        <a:spcAft>
          <a:spcPct val="0"/>
        </a:spcAft>
        <a:defRPr sz="2700" kern="1200">
          <a:solidFill>
            <a:schemeClr val="bg1"/>
          </a:solidFill>
          <a:latin typeface="Avenir Heavy"/>
          <a:ea typeface="ＭＳ Ｐゴシック" charset="0"/>
          <a:cs typeface="Avenir Heavy"/>
        </a:defRPr>
      </a:lvl1pPr>
      <a:lvl2pPr algn="l" defTabSz="457200" rtl="0" eaLnBrk="1" fontAlgn="base" hangingPunct="1">
        <a:spcBef>
          <a:spcPct val="0"/>
        </a:spcBef>
        <a:spcAft>
          <a:spcPct val="0"/>
        </a:spcAft>
        <a:defRPr sz="2700">
          <a:solidFill>
            <a:schemeClr val="bg1"/>
          </a:solidFill>
          <a:latin typeface="Avenir Heavy" charset="0"/>
          <a:ea typeface="ＭＳ Ｐゴシック" charset="0"/>
        </a:defRPr>
      </a:lvl2pPr>
      <a:lvl3pPr algn="l" defTabSz="457200" rtl="0" eaLnBrk="1" fontAlgn="base" hangingPunct="1">
        <a:spcBef>
          <a:spcPct val="0"/>
        </a:spcBef>
        <a:spcAft>
          <a:spcPct val="0"/>
        </a:spcAft>
        <a:defRPr sz="2700">
          <a:solidFill>
            <a:schemeClr val="bg1"/>
          </a:solidFill>
          <a:latin typeface="Avenir Heavy" charset="0"/>
          <a:ea typeface="ＭＳ Ｐゴシック" charset="0"/>
        </a:defRPr>
      </a:lvl3pPr>
      <a:lvl4pPr algn="l" defTabSz="457200" rtl="0" eaLnBrk="1" fontAlgn="base" hangingPunct="1">
        <a:spcBef>
          <a:spcPct val="0"/>
        </a:spcBef>
        <a:spcAft>
          <a:spcPct val="0"/>
        </a:spcAft>
        <a:defRPr sz="2700">
          <a:solidFill>
            <a:schemeClr val="bg1"/>
          </a:solidFill>
          <a:latin typeface="Avenir Heavy" charset="0"/>
          <a:ea typeface="ＭＳ Ｐゴシック" charset="0"/>
        </a:defRPr>
      </a:lvl4pPr>
      <a:lvl5pPr algn="l" defTabSz="457200" rtl="0" eaLnBrk="1" fontAlgn="base" hangingPunct="1">
        <a:spcBef>
          <a:spcPct val="0"/>
        </a:spcBef>
        <a:spcAft>
          <a:spcPct val="0"/>
        </a:spcAft>
        <a:defRPr sz="2700">
          <a:solidFill>
            <a:schemeClr val="bg1"/>
          </a:solidFill>
          <a:latin typeface="Avenir Heavy" charset="0"/>
          <a:ea typeface="ＭＳ Ｐゴシック" charset="0"/>
        </a:defRPr>
      </a:lvl5pPr>
      <a:lvl6pPr marL="457200" algn="l" defTabSz="457200" rtl="0" eaLnBrk="1" fontAlgn="base" hangingPunct="1">
        <a:spcBef>
          <a:spcPct val="0"/>
        </a:spcBef>
        <a:spcAft>
          <a:spcPct val="0"/>
        </a:spcAft>
        <a:defRPr sz="2700">
          <a:solidFill>
            <a:schemeClr val="bg1"/>
          </a:solidFill>
          <a:latin typeface="Avenir Heavy" charset="0"/>
          <a:ea typeface="ＭＳ Ｐゴシック" charset="0"/>
        </a:defRPr>
      </a:lvl6pPr>
      <a:lvl7pPr marL="914400" algn="l" defTabSz="457200" rtl="0" eaLnBrk="1" fontAlgn="base" hangingPunct="1">
        <a:spcBef>
          <a:spcPct val="0"/>
        </a:spcBef>
        <a:spcAft>
          <a:spcPct val="0"/>
        </a:spcAft>
        <a:defRPr sz="2700">
          <a:solidFill>
            <a:schemeClr val="bg1"/>
          </a:solidFill>
          <a:latin typeface="Avenir Heavy" charset="0"/>
          <a:ea typeface="ＭＳ Ｐゴシック" charset="0"/>
        </a:defRPr>
      </a:lvl7pPr>
      <a:lvl8pPr marL="1371600" algn="l" defTabSz="457200" rtl="0" eaLnBrk="1" fontAlgn="base" hangingPunct="1">
        <a:spcBef>
          <a:spcPct val="0"/>
        </a:spcBef>
        <a:spcAft>
          <a:spcPct val="0"/>
        </a:spcAft>
        <a:defRPr sz="2700">
          <a:solidFill>
            <a:schemeClr val="bg1"/>
          </a:solidFill>
          <a:latin typeface="Avenir Heavy" charset="0"/>
          <a:ea typeface="ＭＳ Ｐゴシック" charset="0"/>
        </a:defRPr>
      </a:lvl8pPr>
      <a:lvl9pPr marL="1828800" algn="l" defTabSz="457200" rtl="0" eaLnBrk="1" fontAlgn="base" hangingPunct="1">
        <a:spcBef>
          <a:spcPct val="0"/>
        </a:spcBef>
        <a:spcAft>
          <a:spcPct val="0"/>
        </a:spcAft>
        <a:defRPr sz="2700">
          <a:solidFill>
            <a:schemeClr val="bg1"/>
          </a:solidFill>
          <a:latin typeface="Avenir Heavy"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rgbClr val="595959"/>
          </a:solidFill>
          <a:latin typeface="Avenir Medium"/>
          <a:ea typeface="ＭＳ Ｐゴシック" charset="0"/>
          <a:cs typeface="Avenir Medium"/>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Avenir Medium"/>
          <a:ea typeface="ＭＳ Ｐゴシック" charset="0"/>
          <a:cs typeface="Avenir Medium"/>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Avenir Medium"/>
          <a:ea typeface="ＭＳ Ｐゴシック" charset="0"/>
          <a:cs typeface="Avenir Medium"/>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Avenir Medium"/>
          <a:ea typeface="ＭＳ Ｐゴシック" charset="0"/>
          <a:cs typeface="Avenir Medium"/>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Avenir Medium"/>
          <a:ea typeface="ＭＳ Ｐゴシック" charset="0"/>
          <a:cs typeface="Avenir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kvartech.in/" TargetMode="External"/><Relationship Id="rId2" Type="http://schemas.openxmlformats.org/officeDocument/2006/relationships/hyperlink" Target="http://www.kvartech.com/" TargetMode="External"/><Relationship Id="rId1" Type="http://schemas.openxmlformats.org/officeDocument/2006/relationships/slideLayout" Target="../slideLayouts/slideLayout3.xml"/><Relationship Id="rId5" Type="http://schemas.openxmlformats.org/officeDocument/2006/relationships/image" Target="../media/image54.jpeg"/><Relationship Id="rId4" Type="http://schemas.openxmlformats.org/officeDocument/2006/relationships/hyperlink" Target="mailto:sales@kvartech.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121" name="Title 8"/>
          <p:cNvSpPr>
            <a:spLocks noGrp="1"/>
          </p:cNvSpPr>
          <p:nvPr>
            <p:ph type="ctrTitle" idx="4294967295"/>
          </p:nvPr>
        </p:nvSpPr>
        <p:spPr>
          <a:xfrm>
            <a:off x="685800" y="4475163"/>
            <a:ext cx="7772400" cy="803275"/>
          </a:xfrm>
        </p:spPr>
        <p:txBody>
          <a:bodyPr/>
          <a:lstStyle/>
          <a:p>
            <a:pPr algn="ctr"/>
            <a:r>
              <a:rPr lang="en-US" dirty="0">
                <a:latin typeface="Avenir Heavy" charset="0"/>
              </a:rPr>
              <a:t>KVAR TECHNOLOGIES PRIVATE LIMITED</a:t>
            </a:r>
          </a:p>
        </p:txBody>
      </p:sp>
      <p:sp>
        <p:nvSpPr>
          <p:cNvPr id="5122" name="Subtitle 9"/>
          <p:cNvSpPr>
            <a:spLocks noGrp="1"/>
          </p:cNvSpPr>
          <p:nvPr>
            <p:ph type="subTitle" idx="1"/>
          </p:nvPr>
        </p:nvSpPr>
        <p:spPr>
          <a:xfrm>
            <a:off x="1371600" y="5278438"/>
            <a:ext cx="6400800" cy="581025"/>
          </a:xfrm>
        </p:spPr>
        <p:txBody>
          <a:bodyPr/>
          <a:lstStyle/>
          <a:p>
            <a:r>
              <a:rPr lang="en-US" dirty="0">
                <a:latin typeface="Avenir Medium" charset="0"/>
              </a:rPr>
              <a:t>Company Profile</a:t>
            </a:r>
          </a:p>
        </p:txBody>
      </p:sp>
      <p:sp>
        <p:nvSpPr>
          <p:cNvPr id="5123" name="Footer Placeholder 4"/>
          <p:cNvSpPr>
            <a:spLocks noGrp="1"/>
          </p:cNvSpPr>
          <p:nvPr>
            <p:ph type="ftr" sz="quarter" idx="11"/>
          </p:nvPr>
        </p:nvSpPr>
        <p:spPr bwMode="auto">
          <a:xfrm>
            <a:off x="3454400" y="6318250"/>
            <a:ext cx="2235200" cy="3651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r>
              <a:rPr lang="en-US">
                <a:solidFill>
                  <a:srgbClr val="FFFFFF"/>
                </a:solidFill>
                <a:latin typeface="Avenir Black" charset="0"/>
                <a:cs typeface="Avenir Black" charset="0"/>
              </a:rPr>
              <a:t>www.kvartech.com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EED0-BE78-234C-A007-7E7CFF45B882}"/>
              </a:ext>
            </a:extLst>
          </p:cNvPr>
          <p:cNvSpPr>
            <a:spLocks noGrp="1"/>
          </p:cNvSpPr>
          <p:nvPr>
            <p:ph type="title"/>
          </p:nvPr>
        </p:nvSpPr>
        <p:spPr/>
        <p:txBody>
          <a:bodyPr/>
          <a:lstStyle/>
          <a:p>
            <a:r>
              <a:rPr lang="en-US" dirty="0"/>
              <a:t>We Manufacture</a:t>
            </a:r>
          </a:p>
        </p:txBody>
      </p:sp>
      <p:sp>
        <p:nvSpPr>
          <p:cNvPr id="4" name="Footer Placeholder 3">
            <a:extLst>
              <a:ext uri="{FF2B5EF4-FFF2-40B4-BE49-F238E27FC236}">
                <a16:creationId xmlns:a16="http://schemas.microsoft.com/office/drawing/2014/main" id="{50EAEF5A-DAE1-4D41-B875-78FC3C1742F1}"/>
              </a:ext>
            </a:extLst>
          </p:cNvPr>
          <p:cNvSpPr>
            <a:spLocks noGrp="1"/>
          </p:cNvSpPr>
          <p:nvPr>
            <p:ph type="ftr" sz="quarter" idx="11"/>
          </p:nvPr>
        </p:nvSpPr>
        <p:spPr/>
        <p:txBody>
          <a:bodyPr/>
          <a:lstStyle/>
          <a:p>
            <a:pPr>
              <a:defRPr/>
            </a:pPr>
            <a:r>
              <a:rPr lang="en-US"/>
              <a:t>www.kvartech.com</a:t>
            </a:r>
            <a:endParaRPr lang="en-US" dirty="0"/>
          </a:p>
        </p:txBody>
      </p:sp>
      <p:sp>
        <p:nvSpPr>
          <p:cNvPr id="5" name="Slide Number Placeholder 4">
            <a:extLst>
              <a:ext uri="{FF2B5EF4-FFF2-40B4-BE49-F238E27FC236}">
                <a16:creationId xmlns:a16="http://schemas.microsoft.com/office/drawing/2014/main" id="{19E619BE-4749-F44B-B2A3-7FF58FA63808}"/>
              </a:ext>
            </a:extLst>
          </p:cNvPr>
          <p:cNvSpPr>
            <a:spLocks noGrp="1"/>
          </p:cNvSpPr>
          <p:nvPr>
            <p:ph type="sldNum" sz="quarter" idx="12"/>
          </p:nvPr>
        </p:nvSpPr>
        <p:spPr/>
        <p:txBody>
          <a:bodyPr/>
          <a:lstStyle/>
          <a:p>
            <a:pPr>
              <a:defRPr/>
            </a:pPr>
            <a:fld id="{894484C4-3C52-E842-801A-CDC34EA15CC0}" type="slidenum">
              <a:rPr lang="en-US" smtClean="0"/>
              <a:pPr>
                <a:defRPr/>
              </a:pPr>
              <a:t>10</a:t>
            </a:fld>
            <a:endParaRPr lang="en-US" dirty="0"/>
          </a:p>
        </p:txBody>
      </p:sp>
      <p:sp>
        <p:nvSpPr>
          <p:cNvPr id="7" name="Content Placeholder 6">
            <a:extLst>
              <a:ext uri="{FF2B5EF4-FFF2-40B4-BE49-F238E27FC236}">
                <a16:creationId xmlns:a16="http://schemas.microsoft.com/office/drawing/2014/main" id="{909F721B-C6E3-46C5-91D4-55F8FED3434D}"/>
              </a:ext>
            </a:extLst>
          </p:cNvPr>
          <p:cNvSpPr>
            <a:spLocks noGrp="1"/>
          </p:cNvSpPr>
          <p:nvPr>
            <p:ph idx="1"/>
          </p:nvPr>
        </p:nvSpPr>
        <p:spPr>
          <a:xfrm>
            <a:off x="69714" y="1015705"/>
            <a:ext cx="5619886" cy="4525963"/>
          </a:xfrm>
        </p:spPr>
        <p:txBody>
          <a:bodyPr/>
          <a:lstStyle/>
          <a:p>
            <a:pPr marL="0" lvl="0" indent="0">
              <a:buNone/>
            </a:pPr>
            <a:r>
              <a:rPr lang="en-US" sz="2800" b="1" u="sng" dirty="0">
                <a:solidFill>
                  <a:prstClr val="black"/>
                </a:solidFill>
                <a:ea typeface="MS PGothic" pitchFamily="34" charset="-128"/>
              </a:rPr>
              <a:t>Industrial Displays &amp; Systems</a:t>
            </a:r>
            <a:endParaRPr lang="en-US" sz="3600" b="1" u="sng" dirty="0">
              <a:solidFill>
                <a:prstClr val="black"/>
              </a:solidFill>
              <a:ea typeface="MS PGothic" pitchFamily="34" charset="-128"/>
            </a:endParaRPr>
          </a:p>
          <a:p>
            <a:pPr lvl="0">
              <a:buFont typeface="Wingdings" panose="05000000000000000000" pitchFamily="2" charset="2"/>
              <a:buChar char="Ø"/>
            </a:pPr>
            <a:r>
              <a:rPr lang="en-US" sz="2000" dirty="0">
                <a:solidFill>
                  <a:prstClr val="black"/>
                </a:solidFill>
                <a:ea typeface="MS PGothic" pitchFamily="34" charset="-128"/>
              </a:rPr>
              <a:t>Pollution Parameter Display</a:t>
            </a:r>
          </a:p>
          <a:p>
            <a:pPr lvl="0">
              <a:buFont typeface="Wingdings" panose="05000000000000000000" pitchFamily="2" charset="2"/>
              <a:buChar char="Ø"/>
            </a:pPr>
            <a:r>
              <a:rPr lang="en-US" sz="2000" dirty="0">
                <a:solidFill>
                  <a:prstClr val="black"/>
                </a:solidFill>
                <a:ea typeface="MS PGothic" pitchFamily="34" charset="-128"/>
              </a:rPr>
              <a:t>Safety Scoreboard Display</a:t>
            </a:r>
          </a:p>
          <a:p>
            <a:pPr lvl="0">
              <a:buFont typeface="Wingdings" panose="05000000000000000000" pitchFamily="2" charset="2"/>
              <a:buChar char="Ø"/>
            </a:pPr>
            <a:endParaRPr lang="en-US" sz="2000" dirty="0">
              <a:solidFill>
                <a:prstClr val="black"/>
              </a:solidFill>
              <a:ea typeface="MS PGothic" pitchFamily="34" charset="-128"/>
            </a:endParaRPr>
          </a:p>
          <a:p>
            <a:pPr lvl="0">
              <a:buFont typeface="Wingdings" panose="05000000000000000000" pitchFamily="2" charset="2"/>
              <a:buChar char="Ø"/>
            </a:pPr>
            <a:endParaRPr lang="en-US" sz="2000" dirty="0">
              <a:solidFill>
                <a:prstClr val="black"/>
              </a:solidFill>
              <a:ea typeface="MS PGothic" pitchFamily="34" charset="-128"/>
            </a:endParaRPr>
          </a:p>
        </p:txBody>
      </p:sp>
      <p:pic>
        <p:nvPicPr>
          <p:cNvPr id="10" name="Picture 2" descr="C:\Users\Admin\Desktop\production-display-500x500.jpg">
            <a:extLst>
              <a:ext uri="{FF2B5EF4-FFF2-40B4-BE49-F238E27FC236}">
                <a16:creationId xmlns:a16="http://schemas.microsoft.com/office/drawing/2014/main" id="{A02DC61C-0829-4616-859C-0D86E418DF83}"/>
              </a:ext>
            </a:extLst>
          </p:cNvPr>
          <p:cNvPicPr>
            <a:picLocks noChangeAspect="1" noChangeArrowheads="1"/>
          </p:cNvPicPr>
          <p:nvPr/>
        </p:nvPicPr>
        <p:blipFill rotWithShape="1">
          <a:blip r:embed="rId2"/>
          <a:srcRect b="16376"/>
          <a:stretch/>
        </p:blipFill>
        <p:spPr bwMode="auto">
          <a:xfrm>
            <a:off x="4571999" y="1119287"/>
            <a:ext cx="3602353" cy="2413295"/>
          </a:xfrm>
          <a:prstGeom prst="rect">
            <a:avLst/>
          </a:prstGeom>
          <a:ln>
            <a:noFill/>
          </a:ln>
          <a:effectLst>
            <a:softEdge rad="112500"/>
          </a:effectLst>
        </p:spPr>
      </p:pic>
      <p:pic>
        <p:nvPicPr>
          <p:cNvPr id="9" name="Picture 8">
            <a:extLst>
              <a:ext uri="{FF2B5EF4-FFF2-40B4-BE49-F238E27FC236}">
                <a16:creationId xmlns:a16="http://schemas.microsoft.com/office/drawing/2014/main" id="{973879A8-17E5-573F-EE7A-5CD7D878A876}"/>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11412" t="19551" r="15103" b="5648"/>
          <a:stretch/>
        </p:blipFill>
        <p:spPr>
          <a:xfrm>
            <a:off x="4333461" y="3587227"/>
            <a:ext cx="4236892" cy="2982124"/>
          </a:xfrm>
          <a:prstGeom prst="rect">
            <a:avLst/>
          </a:prstGeom>
        </p:spPr>
      </p:pic>
      <p:pic>
        <p:nvPicPr>
          <p:cNvPr id="12" name="Picture 11">
            <a:extLst>
              <a:ext uri="{FF2B5EF4-FFF2-40B4-BE49-F238E27FC236}">
                <a16:creationId xmlns:a16="http://schemas.microsoft.com/office/drawing/2014/main" id="{752CC8D6-F897-46B5-1467-93EC66427CCB}"/>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b="10012"/>
          <a:stretch/>
        </p:blipFill>
        <p:spPr>
          <a:xfrm>
            <a:off x="291547" y="2298100"/>
            <a:ext cx="3726031" cy="4148737"/>
          </a:xfrm>
          <a:prstGeom prst="rect">
            <a:avLst/>
          </a:prstGeom>
        </p:spPr>
      </p:pic>
    </p:spTree>
    <p:extLst>
      <p:ext uri="{BB962C8B-B14F-4D97-AF65-F5344CB8AC3E}">
        <p14:creationId xmlns:p14="http://schemas.microsoft.com/office/powerpoint/2010/main" val="2033115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EED0-BE78-234C-A007-7E7CFF45B882}"/>
              </a:ext>
            </a:extLst>
          </p:cNvPr>
          <p:cNvSpPr>
            <a:spLocks noGrp="1"/>
          </p:cNvSpPr>
          <p:nvPr>
            <p:ph type="title"/>
          </p:nvPr>
        </p:nvSpPr>
        <p:spPr/>
        <p:txBody>
          <a:bodyPr/>
          <a:lstStyle/>
          <a:p>
            <a:r>
              <a:rPr lang="en-US" dirty="0"/>
              <a:t>We Manufacture</a:t>
            </a:r>
          </a:p>
        </p:txBody>
      </p:sp>
      <p:sp>
        <p:nvSpPr>
          <p:cNvPr id="4" name="Footer Placeholder 3">
            <a:extLst>
              <a:ext uri="{FF2B5EF4-FFF2-40B4-BE49-F238E27FC236}">
                <a16:creationId xmlns:a16="http://schemas.microsoft.com/office/drawing/2014/main" id="{50EAEF5A-DAE1-4D41-B875-78FC3C1742F1}"/>
              </a:ext>
            </a:extLst>
          </p:cNvPr>
          <p:cNvSpPr>
            <a:spLocks noGrp="1"/>
          </p:cNvSpPr>
          <p:nvPr>
            <p:ph type="ftr" sz="quarter" idx="11"/>
          </p:nvPr>
        </p:nvSpPr>
        <p:spPr/>
        <p:txBody>
          <a:bodyPr/>
          <a:lstStyle/>
          <a:p>
            <a:pPr>
              <a:defRPr/>
            </a:pPr>
            <a:r>
              <a:rPr lang="en-US"/>
              <a:t>www.kvartech.com</a:t>
            </a:r>
            <a:endParaRPr lang="en-US" dirty="0"/>
          </a:p>
        </p:txBody>
      </p:sp>
      <p:sp>
        <p:nvSpPr>
          <p:cNvPr id="5" name="Slide Number Placeholder 4">
            <a:extLst>
              <a:ext uri="{FF2B5EF4-FFF2-40B4-BE49-F238E27FC236}">
                <a16:creationId xmlns:a16="http://schemas.microsoft.com/office/drawing/2014/main" id="{19E619BE-4749-F44B-B2A3-7FF58FA63808}"/>
              </a:ext>
            </a:extLst>
          </p:cNvPr>
          <p:cNvSpPr>
            <a:spLocks noGrp="1"/>
          </p:cNvSpPr>
          <p:nvPr>
            <p:ph type="sldNum" sz="quarter" idx="12"/>
          </p:nvPr>
        </p:nvSpPr>
        <p:spPr/>
        <p:txBody>
          <a:bodyPr/>
          <a:lstStyle/>
          <a:p>
            <a:pPr>
              <a:defRPr/>
            </a:pPr>
            <a:fld id="{894484C4-3C52-E842-801A-CDC34EA15CC0}" type="slidenum">
              <a:rPr lang="en-US" smtClean="0"/>
              <a:pPr>
                <a:defRPr/>
              </a:pPr>
              <a:t>11</a:t>
            </a:fld>
            <a:endParaRPr lang="en-US" dirty="0"/>
          </a:p>
        </p:txBody>
      </p:sp>
      <p:sp>
        <p:nvSpPr>
          <p:cNvPr id="7" name="Content Placeholder 6">
            <a:extLst>
              <a:ext uri="{FF2B5EF4-FFF2-40B4-BE49-F238E27FC236}">
                <a16:creationId xmlns:a16="http://schemas.microsoft.com/office/drawing/2014/main" id="{909F721B-C6E3-46C5-91D4-55F8FED3434D}"/>
              </a:ext>
            </a:extLst>
          </p:cNvPr>
          <p:cNvSpPr>
            <a:spLocks noGrp="1"/>
          </p:cNvSpPr>
          <p:nvPr>
            <p:ph idx="1"/>
          </p:nvPr>
        </p:nvSpPr>
        <p:spPr>
          <a:xfrm>
            <a:off x="69714" y="1015705"/>
            <a:ext cx="5619886" cy="4525963"/>
          </a:xfrm>
        </p:spPr>
        <p:txBody>
          <a:bodyPr/>
          <a:lstStyle/>
          <a:p>
            <a:pPr marL="0" lvl="0" indent="0">
              <a:buNone/>
            </a:pPr>
            <a:r>
              <a:rPr lang="en-US" sz="2800" b="1" u="sng" dirty="0">
                <a:solidFill>
                  <a:prstClr val="black"/>
                </a:solidFill>
                <a:ea typeface="MS PGothic" pitchFamily="34" charset="-128"/>
              </a:rPr>
              <a:t>Prize And Rate Display</a:t>
            </a:r>
            <a:endParaRPr lang="en-US" sz="3600" b="1" u="sng" dirty="0">
              <a:solidFill>
                <a:prstClr val="black"/>
              </a:solidFill>
              <a:ea typeface="MS PGothic" pitchFamily="34" charset="-128"/>
            </a:endParaRPr>
          </a:p>
          <a:p>
            <a:pPr lvl="0">
              <a:buFont typeface="Wingdings" panose="05000000000000000000" pitchFamily="2" charset="2"/>
              <a:buChar char="Ø"/>
            </a:pPr>
            <a:r>
              <a:rPr lang="en-US" sz="2000" dirty="0">
                <a:solidFill>
                  <a:prstClr val="black"/>
                </a:solidFill>
                <a:ea typeface="MS PGothic" pitchFamily="34" charset="-128"/>
              </a:rPr>
              <a:t>Petrol Diezel Rate Display</a:t>
            </a:r>
          </a:p>
          <a:p>
            <a:pPr lvl="0">
              <a:buFont typeface="Wingdings" panose="05000000000000000000" pitchFamily="2" charset="2"/>
              <a:buChar char="Ø"/>
            </a:pPr>
            <a:r>
              <a:rPr lang="en-US" sz="2000" dirty="0">
                <a:solidFill>
                  <a:prstClr val="black"/>
                </a:solidFill>
                <a:ea typeface="MS PGothic" pitchFamily="34" charset="-128"/>
              </a:rPr>
              <a:t>Revenue Meter Display</a:t>
            </a:r>
          </a:p>
          <a:p>
            <a:pPr lvl="0">
              <a:buFont typeface="Wingdings" panose="05000000000000000000" pitchFamily="2" charset="2"/>
              <a:buChar char="Ø"/>
            </a:pPr>
            <a:r>
              <a:rPr lang="en-US" sz="2000" dirty="0">
                <a:solidFill>
                  <a:prstClr val="black"/>
                </a:solidFill>
                <a:ea typeface="MS PGothic" pitchFamily="34" charset="-128"/>
              </a:rPr>
              <a:t>Bank Interest Rate Display</a:t>
            </a:r>
          </a:p>
          <a:p>
            <a:pPr lvl="0">
              <a:buFont typeface="Wingdings" panose="05000000000000000000" pitchFamily="2" charset="2"/>
              <a:buChar char="Ø"/>
            </a:pPr>
            <a:r>
              <a:rPr lang="en-US" sz="2000" dirty="0">
                <a:solidFill>
                  <a:prstClr val="black"/>
                </a:solidFill>
                <a:ea typeface="MS PGothic" pitchFamily="34" charset="-128"/>
              </a:rPr>
              <a:t>Gold Silver Rate Display</a:t>
            </a:r>
          </a:p>
          <a:p>
            <a:pPr lvl="0">
              <a:buFont typeface="Wingdings" panose="05000000000000000000" pitchFamily="2" charset="2"/>
              <a:buChar char="Ø"/>
            </a:pPr>
            <a:r>
              <a:rPr lang="en-US" sz="2000" dirty="0">
                <a:solidFill>
                  <a:prstClr val="black"/>
                </a:solidFill>
                <a:ea typeface="MS PGothic" pitchFamily="34" charset="-128"/>
              </a:rPr>
              <a:t>Forex Rate Display</a:t>
            </a:r>
          </a:p>
          <a:p>
            <a:pPr lvl="0">
              <a:buFont typeface="Wingdings" panose="05000000000000000000" pitchFamily="2" charset="2"/>
              <a:buChar char="Ø"/>
            </a:pPr>
            <a:r>
              <a:rPr lang="en-US" sz="2000" dirty="0">
                <a:solidFill>
                  <a:prstClr val="black"/>
                </a:solidFill>
                <a:ea typeface="MS PGothic" pitchFamily="34" charset="-128"/>
              </a:rPr>
              <a:t>Dairy Products Rate Display</a:t>
            </a:r>
          </a:p>
          <a:p>
            <a:pPr marL="0" lvl="0" indent="0">
              <a:buNone/>
            </a:pPr>
            <a:endParaRPr lang="en-US" sz="2000" dirty="0">
              <a:solidFill>
                <a:prstClr val="black"/>
              </a:solidFill>
              <a:ea typeface="MS PGothic" pitchFamily="34" charset="-128"/>
            </a:endParaRPr>
          </a:p>
          <a:p>
            <a:pPr lvl="0">
              <a:buFont typeface="Wingdings" panose="05000000000000000000" pitchFamily="2" charset="2"/>
              <a:buChar char="Ø"/>
            </a:pPr>
            <a:endParaRPr lang="en-US" sz="2000" dirty="0">
              <a:solidFill>
                <a:prstClr val="black"/>
              </a:solidFill>
              <a:ea typeface="MS PGothic" pitchFamily="34" charset="-128"/>
            </a:endParaRPr>
          </a:p>
          <a:p>
            <a:pPr lvl="0">
              <a:buFont typeface="Wingdings" panose="05000000000000000000" pitchFamily="2" charset="2"/>
              <a:buChar char="Ø"/>
            </a:pPr>
            <a:endParaRPr lang="en-US" sz="2000" dirty="0">
              <a:solidFill>
                <a:prstClr val="black"/>
              </a:solidFill>
              <a:ea typeface="MS PGothic" pitchFamily="34" charset="-128"/>
            </a:endParaRPr>
          </a:p>
          <a:p>
            <a:pPr lvl="0">
              <a:buFont typeface="Wingdings" panose="05000000000000000000" pitchFamily="2" charset="2"/>
              <a:buChar char="Ø"/>
            </a:pPr>
            <a:endParaRPr lang="en-US" sz="2000" dirty="0">
              <a:solidFill>
                <a:prstClr val="black"/>
              </a:solidFill>
              <a:ea typeface="MS PGothic" pitchFamily="34" charset="-128"/>
            </a:endParaRPr>
          </a:p>
        </p:txBody>
      </p:sp>
      <p:pic>
        <p:nvPicPr>
          <p:cNvPr id="6" name="Picture 5">
            <a:extLst>
              <a:ext uri="{FF2B5EF4-FFF2-40B4-BE49-F238E27FC236}">
                <a16:creationId xmlns:a16="http://schemas.microsoft.com/office/drawing/2014/main" id="{E3BC7764-AB54-33AE-25E6-3F255C7BC2AC}"/>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10748" t="2987" r="10859" b="33155"/>
          <a:stretch/>
        </p:blipFill>
        <p:spPr>
          <a:xfrm>
            <a:off x="6023751" y="1675745"/>
            <a:ext cx="3045226" cy="4403866"/>
          </a:xfrm>
          <a:prstGeom prst="rect">
            <a:avLst/>
          </a:prstGeom>
        </p:spPr>
      </p:pic>
      <p:pic>
        <p:nvPicPr>
          <p:cNvPr id="9" name="Picture 8">
            <a:extLst>
              <a:ext uri="{FF2B5EF4-FFF2-40B4-BE49-F238E27FC236}">
                <a16:creationId xmlns:a16="http://schemas.microsoft.com/office/drawing/2014/main" id="{9036420B-88D4-8875-250A-14CEBA2DA771}"/>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4887" t="5604" r="5994" b="17682"/>
          <a:stretch/>
        </p:blipFill>
        <p:spPr>
          <a:xfrm>
            <a:off x="2004057" y="3877678"/>
            <a:ext cx="3533735" cy="2718001"/>
          </a:xfrm>
          <a:prstGeom prst="rect">
            <a:avLst/>
          </a:prstGeom>
        </p:spPr>
      </p:pic>
      <p:pic>
        <p:nvPicPr>
          <p:cNvPr id="13" name="Picture 12">
            <a:extLst>
              <a:ext uri="{FF2B5EF4-FFF2-40B4-BE49-F238E27FC236}">
                <a16:creationId xmlns:a16="http://schemas.microsoft.com/office/drawing/2014/main" id="{22ABC568-B785-6EEF-F46A-A6D91A77665F}"/>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449091" y="1621321"/>
            <a:ext cx="2410239" cy="1807679"/>
          </a:xfrm>
          <a:prstGeom prst="rect">
            <a:avLst/>
          </a:prstGeom>
        </p:spPr>
      </p:pic>
    </p:spTree>
    <p:extLst>
      <p:ext uri="{BB962C8B-B14F-4D97-AF65-F5344CB8AC3E}">
        <p14:creationId xmlns:p14="http://schemas.microsoft.com/office/powerpoint/2010/main" val="2027695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EED0-BE78-234C-A007-7E7CFF45B882}"/>
              </a:ext>
            </a:extLst>
          </p:cNvPr>
          <p:cNvSpPr>
            <a:spLocks noGrp="1"/>
          </p:cNvSpPr>
          <p:nvPr>
            <p:ph type="title"/>
          </p:nvPr>
        </p:nvSpPr>
        <p:spPr/>
        <p:txBody>
          <a:bodyPr/>
          <a:lstStyle/>
          <a:p>
            <a:r>
              <a:rPr lang="en-US" dirty="0"/>
              <a:t>We Manufacture</a:t>
            </a:r>
          </a:p>
        </p:txBody>
      </p:sp>
      <p:sp>
        <p:nvSpPr>
          <p:cNvPr id="4" name="Footer Placeholder 3">
            <a:extLst>
              <a:ext uri="{FF2B5EF4-FFF2-40B4-BE49-F238E27FC236}">
                <a16:creationId xmlns:a16="http://schemas.microsoft.com/office/drawing/2014/main" id="{50EAEF5A-DAE1-4D41-B875-78FC3C1742F1}"/>
              </a:ext>
            </a:extLst>
          </p:cNvPr>
          <p:cNvSpPr>
            <a:spLocks noGrp="1"/>
          </p:cNvSpPr>
          <p:nvPr>
            <p:ph type="ftr" sz="quarter" idx="11"/>
          </p:nvPr>
        </p:nvSpPr>
        <p:spPr/>
        <p:txBody>
          <a:bodyPr/>
          <a:lstStyle/>
          <a:p>
            <a:pPr>
              <a:defRPr/>
            </a:pPr>
            <a:r>
              <a:rPr lang="en-US"/>
              <a:t>www.kvartech.com</a:t>
            </a:r>
            <a:endParaRPr lang="en-US" dirty="0"/>
          </a:p>
        </p:txBody>
      </p:sp>
      <p:sp>
        <p:nvSpPr>
          <p:cNvPr id="5" name="Slide Number Placeholder 4">
            <a:extLst>
              <a:ext uri="{FF2B5EF4-FFF2-40B4-BE49-F238E27FC236}">
                <a16:creationId xmlns:a16="http://schemas.microsoft.com/office/drawing/2014/main" id="{19E619BE-4749-F44B-B2A3-7FF58FA63808}"/>
              </a:ext>
            </a:extLst>
          </p:cNvPr>
          <p:cNvSpPr>
            <a:spLocks noGrp="1"/>
          </p:cNvSpPr>
          <p:nvPr>
            <p:ph type="sldNum" sz="quarter" idx="12"/>
          </p:nvPr>
        </p:nvSpPr>
        <p:spPr/>
        <p:txBody>
          <a:bodyPr/>
          <a:lstStyle/>
          <a:p>
            <a:pPr>
              <a:defRPr/>
            </a:pPr>
            <a:fld id="{894484C4-3C52-E842-801A-CDC34EA15CC0}" type="slidenum">
              <a:rPr lang="en-US" smtClean="0"/>
              <a:pPr>
                <a:defRPr/>
              </a:pPr>
              <a:t>12</a:t>
            </a:fld>
            <a:endParaRPr lang="en-US" dirty="0"/>
          </a:p>
        </p:txBody>
      </p:sp>
      <p:sp>
        <p:nvSpPr>
          <p:cNvPr id="7" name="Content Placeholder 6">
            <a:extLst>
              <a:ext uri="{FF2B5EF4-FFF2-40B4-BE49-F238E27FC236}">
                <a16:creationId xmlns:a16="http://schemas.microsoft.com/office/drawing/2014/main" id="{909F721B-C6E3-46C5-91D4-55F8FED3434D}"/>
              </a:ext>
            </a:extLst>
          </p:cNvPr>
          <p:cNvSpPr>
            <a:spLocks noGrp="1"/>
          </p:cNvSpPr>
          <p:nvPr>
            <p:ph idx="1"/>
          </p:nvPr>
        </p:nvSpPr>
        <p:spPr>
          <a:xfrm>
            <a:off x="69714" y="1015705"/>
            <a:ext cx="5619886" cy="4525963"/>
          </a:xfrm>
        </p:spPr>
        <p:txBody>
          <a:bodyPr/>
          <a:lstStyle/>
          <a:p>
            <a:pPr marL="0" lvl="0" indent="0">
              <a:buNone/>
            </a:pPr>
            <a:r>
              <a:rPr lang="en-US" sz="2800" b="1" u="sng" dirty="0">
                <a:solidFill>
                  <a:prstClr val="black"/>
                </a:solidFill>
                <a:ea typeface="MS PGothic" pitchFamily="34" charset="-128"/>
              </a:rPr>
              <a:t>Games Score Board Display</a:t>
            </a:r>
            <a:endParaRPr lang="en-US" sz="3600" b="1" u="sng" dirty="0">
              <a:solidFill>
                <a:prstClr val="black"/>
              </a:solidFill>
              <a:ea typeface="MS PGothic" pitchFamily="34" charset="-128"/>
            </a:endParaRPr>
          </a:p>
          <a:p>
            <a:pPr lvl="0">
              <a:buFont typeface="Wingdings" panose="05000000000000000000" pitchFamily="2" charset="2"/>
              <a:buChar char="Ø"/>
            </a:pPr>
            <a:r>
              <a:rPr lang="en-US" sz="2000" dirty="0">
                <a:solidFill>
                  <a:prstClr val="black"/>
                </a:solidFill>
                <a:ea typeface="MS PGothic" pitchFamily="34" charset="-128"/>
              </a:rPr>
              <a:t>Score Board Display</a:t>
            </a:r>
          </a:p>
          <a:p>
            <a:pPr lvl="0">
              <a:buFont typeface="Wingdings" panose="05000000000000000000" pitchFamily="2" charset="2"/>
              <a:buChar char="Ø"/>
            </a:pPr>
            <a:r>
              <a:rPr lang="en-US" sz="2000" dirty="0">
                <a:solidFill>
                  <a:prstClr val="black"/>
                </a:solidFill>
                <a:ea typeface="MS PGothic" pitchFamily="34" charset="-128"/>
              </a:rPr>
              <a:t>Basket Ball Score Board Display</a:t>
            </a:r>
          </a:p>
          <a:p>
            <a:pPr lvl="0">
              <a:buFont typeface="Wingdings" panose="05000000000000000000" pitchFamily="2" charset="2"/>
              <a:buChar char="Ø"/>
            </a:pPr>
            <a:r>
              <a:rPr lang="en-US" sz="2000" dirty="0">
                <a:solidFill>
                  <a:prstClr val="black"/>
                </a:solidFill>
                <a:ea typeface="MS PGothic" pitchFamily="34" charset="-128"/>
              </a:rPr>
              <a:t>Foot Ball Score Board Display</a:t>
            </a:r>
          </a:p>
          <a:p>
            <a:pPr lvl="0">
              <a:buFont typeface="Wingdings" panose="05000000000000000000" pitchFamily="2" charset="2"/>
              <a:buChar char="Ø"/>
            </a:pPr>
            <a:r>
              <a:rPr lang="en-US" sz="2000" dirty="0">
                <a:solidFill>
                  <a:prstClr val="black"/>
                </a:solidFill>
                <a:ea typeface="MS PGothic" pitchFamily="34" charset="-128"/>
              </a:rPr>
              <a:t>Cricket Score Board Display</a:t>
            </a:r>
          </a:p>
          <a:p>
            <a:pPr lvl="0">
              <a:buFont typeface="Wingdings" panose="05000000000000000000" pitchFamily="2" charset="2"/>
              <a:buChar char="Ø"/>
            </a:pPr>
            <a:r>
              <a:rPr lang="en-US" sz="2000" dirty="0">
                <a:solidFill>
                  <a:prstClr val="black"/>
                </a:solidFill>
                <a:ea typeface="MS PGothic" pitchFamily="34" charset="-128"/>
              </a:rPr>
              <a:t>Badminton Score Board Display</a:t>
            </a:r>
          </a:p>
          <a:p>
            <a:pPr lvl="0">
              <a:buFont typeface="Wingdings" panose="05000000000000000000" pitchFamily="2" charset="2"/>
              <a:buChar char="Ø"/>
            </a:pPr>
            <a:r>
              <a:rPr lang="en-US" sz="2000" dirty="0">
                <a:solidFill>
                  <a:prstClr val="black"/>
                </a:solidFill>
                <a:ea typeface="MS PGothic" pitchFamily="34" charset="-128"/>
              </a:rPr>
              <a:t>Kabaddi Score Board Display</a:t>
            </a:r>
          </a:p>
          <a:p>
            <a:pPr lvl="0">
              <a:buFont typeface="Wingdings" panose="05000000000000000000" pitchFamily="2" charset="2"/>
              <a:buChar char="Ø"/>
            </a:pPr>
            <a:endParaRPr lang="en-US" sz="2000" dirty="0">
              <a:solidFill>
                <a:prstClr val="black"/>
              </a:solidFill>
              <a:ea typeface="MS PGothic" pitchFamily="34" charset="-128"/>
            </a:endParaRPr>
          </a:p>
          <a:p>
            <a:pPr lvl="0">
              <a:buFont typeface="Wingdings" panose="05000000000000000000" pitchFamily="2" charset="2"/>
              <a:buChar char="Ø"/>
            </a:pPr>
            <a:endParaRPr lang="en-US" sz="2000" dirty="0">
              <a:solidFill>
                <a:prstClr val="black"/>
              </a:solidFill>
              <a:ea typeface="MS PGothic" pitchFamily="34" charset="-128"/>
            </a:endParaRPr>
          </a:p>
          <a:p>
            <a:pPr lvl="0">
              <a:buFont typeface="Wingdings" panose="05000000000000000000" pitchFamily="2" charset="2"/>
              <a:buChar char="Ø"/>
            </a:pPr>
            <a:endParaRPr lang="en-US" sz="2000" dirty="0">
              <a:solidFill>
                <a:prstClr val="black"/>
              </a:solidFill>
              <a:ea typeface="MS PGothic" pitchFamily="34" charset="-128"/>
            </a:endParaRPr>
          </a:p>
        </p:txBody>
      </p:sp>
      <p:pic>
        <p:nvPicPr>
          <p:cNvPr id="9218" name="Picture 2" descr="Score Board Display">
            <a:extLst>
              <a:ext uri="{FF2B5EF4-FFF2-40B4-BE49-F238E27FC236}">
                <a16:creationId xmlns:a16="http://schemas.microsoft.com/office/drawing/2014/main" id="{979731C6-C79C-443A-80FD-148E70DA5C83}"/>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t="2133" b="8205"/>
          <a:stretch/>
        </p:blipFill>
        <p:spPr bwMode="auto">
          <a:xfrm>
            <a:off x="253999" y="3742332"/>
            <a:ext cx="3940629" cy="27276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game score board.jpg">
            <a:extLst>
              <a:ext uri="{FF2B5EF4-FFF2-40B4-BE49-F238E27FC236}">
                <a16:creationId xmlns:a16="http://schemas.microsoft.com/office/drawing/2014/main" id="{81EC2B93-E332-452A-B4C6-A52C5524958E}"/>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336329" y="1895072"/>
            <a:ext cx="4581038" cy="3067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67407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EED0-BE78-234C-A007-7E7CFF45B882}"/>
              </a:ext>
            </a:extLst>
          </p:cNvPr>
          <p:cNvSpPr>
            <a:spLocks noGrp="1"/>
          </p:cNvSpPr>
          <p:nvPr>
            <p:ph type="title"/>
          </p:nvPr>
        </p:nvSpPr>
        <p:spPr/>
        <p:txBody>
          <a:bodyPr/>
          <a:lstStyle/>
          <a:p>
            <a:r>
              <a:rPr lang="en-US" dirty="0"/>
              <a:t>We Manufacture</a:t>
            </a:r>
          </a:p>
        </p:txBody>
      </p:sp>
      <p:sp>
        <p:nvSpPr>
          <p:cNvPr id="4" name="Footer Placeholder 3">
            <a:extLst>
              <a:ext uri="{FF2B5EF4-FFF2-40B4-BE49-F238E27FC236}">
                <a16:creationId xmlns:a16="http://schemas.microsoft.com/office/drawing/2014/main" id="{50EAEF5A-DAE1-4D41-B875-78FC3C1742F1}"/>
              </a:ext>
            </a:extLst>
          </p:cNvPr>
          <p:cNvSpPr>
            <a:spLocks noGrp="1"/>
          </p:cNvSpPr>
          <p:nvPr>
            <p:ph type="ftr" sz="quarter" idx="11"/>
          </p:nvPr>
        </p:nvSpPr>
        <p:spPr/>
        <p:txBody>
          <a:bodyPr/>
          <a:lstStyle/>
          <a:p>
            <a:pPr>
              <a:defRPr/>
            </a:pPr>
            <a:r>
              <a:rPr lang="en-US"/>
              <a:t>www.kvartech.com</a:t>
            </a:r>
            <a:endParaRPr lang="en-US" dirty="0"/>
          </a:p>
        </p:txBody>
      </p:sp>
      <p:sp>
        <p:nvSpPr>
          <p:cNvPr id="5" name="Slide Number Placeholder 4">
            <a:extLst>
              <a:ext uri="{FF2B5EF4-FFF2-40B4-BE49-F238E27FC236}">
                <a16:creationId xmlns:a16="http://schemas.microsoft.com/office/drawing/2014/main" id="{19E619BE-4749-F44B-B2A3-7FF58FA63808}"/>
              </a:ext>
            </a:extLst>
          </p:cNvPr>
          <p:cNvSpPr>
            <a:spLocks noGrp="1"/>
          </p:cNvSpPr>
          <p:nvPr>
            <p:ph type="sldNum" sz="quarter" idx="12"/>
          </p:nvPr>
        </p:nvSpPr>
        <p:spPr/>
        <p:txBody>
          <a:bodyPr/>
          <a:lstStyle/>
          <a:p>
            <a:pPr>
              <a:defRPr/>
            </a:pPr>
            <a:fld id="{894484C4-3C52-E842-801A-CDC34EA15CC0}" type="slidenum">
              <a:rPr lang="en-US" smtClean="0"/>
              <a:pPr>
                <a:defRPr/>
              </a:pPr>
              <a:t>13</a:t>
            </a:fld>
            <a:endParaRPr lang="en-US" dirty="0"/>
          </a:p>
        </p:txBody>
      </p:sp>
      <p:sp>
        <p:nvSpPr>
          <p:cNvPr id="7" name="Content Placeholder 6">
            <a:extLst>
              <a:ext uri="{FF2B5EF4-FFF2-40B4-BE49-F238E27FC236}">
                <a16:creationId xmlns:a16="http://schemas.microsoft.com/office/drawing/2014/main" id="{909F721B-C6E3-46C5-91D4-55F8FED3434D}"/>
              </a:ext>
            </a:extLst>
          </p:cNvPr>
          <p:cNvSpPr>
            <a:spLocks noGrp="1"/>
          </p:cNvSpPr>
          <p:nvPr>
            <p:ph idx="1"/>
          </p:nvPr>
        </p:nvSpPr>
        <p:spPr>
          <a:xfrm>
            <a:off x="69714" y="1015705"/>
            <a:ext cx="5619886" cy="4525963"/>
          </a:xfrm>
        </p:spPr>
        <p:txBody>
          <a:bodyPr/>
          <a:lstStyle/>
          <a:p>
            <a:pPr marL="0" lvl="0" indent="0">
              <a:buNone/>
            </a:pPr>
            <a:r>
              <a:rPr lang="en-US" sz="2800" b="1" u="sng" dirty="0">
                <a:solidFill>
                  <a:prstClr val="black"/>
                </a:solidFill>
                <a:ea typeface="MS PGothic" pitchFamily="34" charset="-128"/>
              </a:rPr>
              <a:t>Advertising Display</a:t>
            </a:r>
            <a:endParaRPr lang="en-US" sz="3600" b="1" u="sng" dirty="0">
              <a:solidFill>
                <a:prstClr val="black"/>
              </a:solidFill>
              <a:ea typeface="MS PGothic" pitchFamily="34" charset="-128"/>
            </a:endParaRPr>
          </a:p>
          <a:p>
            <a:pPr lvl="0">
              <a:buFont typeface="Wingdings" panose="05000000000000000000" pitchFamily="2" charset="2"/>
              <a:buChar char="Ø"/>
            </a:pPr>
            <a:r>
              <a:rPr lang="en-US" sz="2000" dirty="0">
                <a:solidFill>
                  <a:prstClr val="black"/>
                </a:solidFill>
                <a:ea typeface="MS PGothic" pitchFamily="34" charset="-128"/>
              </a:rPr>
              <a:t>Customized LED Display</a:t>
            </a:r>
          </a:p>
          <a:p>
            <a:pPr lvl="0">
              <a:buFont typeface="Wingdings" panose="05000000000000000000" pitchFamily="2" charset="2"/>
              <a:buChar char="Ø"/>
            </a:pPr>
            <a:r>
              <a:rPr lang="en-US" sz="2000" dirty="0">
                <a:solidFill>
                  <a:prstClr val="black"/>
                </a:solidFill>
                <a:ea typeface="MS PGothic" pitchFamily="34" charset="-128"/>
              </a:rPr>
              <a:t>LED Standee </a:t>
            </a:r>
          </a:p>
          <a:p>
            <a:pPr lvl="0">
              <a:buFont typeface="Wingdings" panose="05000000000000000000" pitchFamily="2" charset="2"/>
              <a:buChar char="Ø"/>
            </a:pPr>
            <a:r>
              <a:rPr lang="en-US" sz="2000" dirty="0">
                <a:solidFill>
                  <a:prstClr val="black"/>
                </a:solidFill>
                <a:ea typeface="MS PGothic" pitchFamily="34" charset="-128"/>
              </a:rPr>
              <a:t>3D LED Fan </a:t>
            </a:r>
          </a:p>
          <a:p>
            <a:pPr lvl="0">
              <a:buFont typeface="Wingdings" panose="05000000000000000000" pitchFamily="2" charset="2"/>
              <a:buChar char="Ø"/>
            </a:pPr>
            <a:endParaRPr lang="en-US" sz="2000" dirty="0">
              <a:solidFill>
                <a:prstClr val="black"/>
              </a:solidFill>
              <a:ea typeface="MS PGothic" pitchFamily="34" charset="-128"/>
            </a:endParaRPr>
          </a:p>
          <a:p>
            <a:pPr lvl="0">
              <a:buFont typeface="Wingdings" panose="05000000000000000000" pitchFamily="2" charset="2"/>
              <a:buChar char="Ø"/>
            </a:pPr>
            <a:endParaRPr lang="en-US" sz="2000" dirty="0">
              <a:solidFill>
                <a:prstClr val="black"/>
              </a:solidFill>
              <a:ea typeface="MS PGothic" pitchFamily="34" charset="-128"/>
            </a:endParaRPr>
          </a:p>
        </p:txBody>
      </p:sp>
      <p:pic>
        <p:nvPicPr>
          <p:cNvPr id="8" name="WhatsApp Video 2022-05-07 at 12.30.24 PM">
            <a:hlinkClick r:id="" action="ppaction://media"/>
            <a:extLst>
              <a:ext uri="{FF2B5EF4-FFF2-40B4-BE49-F238E27FC236}">
                <a16:creationId xmlns:a16="http://schemas.microsoft.com/office/drawing/2014/main" id="{66F0CB78-811E-EE81-33CD-57F0D2452A2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71278" y="1211134"/>
            <a:ext cx="5215521" cy="2500477"/>
          </a:xfrm>
          <a:prstGeom prst="rect">
            <a:avLst/>
          </a:prstGeom>
          <a:ln w="127000" cap="flat">
            <a:solidFill>
              <a:srgbClr val="D9D9D9"/>
            </a:solidFill>
            <a:miter lim="800000"/>
          </a:ln>
          <a:effectLst>
            <a:outerShdw blurRad="190500" dist="25400" dir="5400000" sx="104000" sy="104000" kx="100000" ky="100000" algn="t" rotWithShape="0">
              <a:srgbClr val="000000">
                <a:alpha val="18000"/>
              </a:srgbClr>
            </a:outerShdw>
          </a:effectLst>
          <a:scene3d>
            <a:camera prst="orthographicFront"/>
            <a:lightRig rig="threePt" dir="t"/>
          </a:scene3d>
          <a:sp3d contourW="25400">
            <a:contourClr>
              <a:srgbClr val="FFFFFF"/>
            </a:contourClr>
          </a:sp3d>
        </p:spPr>
      </p:pic>
      <p:pic>
        <p:nvPicPr>
          <p:cNvPr id="9" name="Picture 2" descr="Square Qiangli High Resolution Indoor P1 P2 P2.5 LED Advertising Display  LED Screen, Rs 8000/square feet | ID: 22131719155">
            <a:extLst>
              <a:ext uri="{FF2B5EF4-FFF2-40B4-BE49-F238E27FC236}">
                <a16:creationId xmlns:a16="http://schemas.microsoft.com/office/drawing/2014/main" id="{F5C6B51B-3C80-FF70-5652-218DE80DF7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818" t="34758" r="5426" b="17407"/>
          <a:stretch/>
        </p:blipFill>
        <p:spPr bwMode="auto">
          <a:xfrm>
            <a:off x="3710922" y="3954406"/>
            <a:ext cx="4736232" cy="24074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1.91 Fine Pitch LED Adds Poster Display Screen Video Wall Lower Power  Consumption High Resolution - China LED Screen, Full Color LED Display |  Made-in-China.com">
            <a:extLst>
              <a:ext uri="{FF2B5EF4-FFF2-40B4-BE49-F238E27FC236}">
                <a16:creationId xmlns:a16="http://schemas.microsoft.com/office/drawing/2014/main" id="{B0D0AC64-6F44-47FE-073C-4774DCF6DEDE}"/>
              </a:ext>
            </a:extLst>
          </p:cNvPr>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l="19971" t="13577" r="5127" b="13409"/>
          <a:stretch/>
        </p:blipFill>
        <p:spPr bwMode="auto">
          <a:xfrm>
            <a:off x="81158" y="2682254"/>
            <a:ext cx="3085709" cy="37645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2939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100000">
                <p:cTn id="7" fill="hold" display="0">
                  <p:stCondLst>
                    <p:cond delay="indefinite"/>
                  </p:stCondLst>
                </p:cTn>
                <p:tgtEl>
                  <p:spTgt spid="8"/>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EED0-BE78-234C-A007-7E7CFF45B882}"/>
              </a:ext>
            </a:extLst>
          </p:cNvPr>
          <p:cNvSpPr>
            <a:spLocks noGrp="1"/>
          </p:cNvSpPr>
          <p:nvPr>
            <p:ph type="title"/>
          </p:nvPr>
        </p:nvSpPr>
        <p:spPr/>
        <p:txBody>
          <a:bodyPr/>
          <a:lstStyle/>
          <a:p>
            <a:r>
              <a:rPr lang="en-US" dirty="0"/>
              <a:t>We Manufacture</a:t>
            </a:r>
          </a:p>
        </p:txBody>
      </p:sp>
      <p:sp>
        <p:nvSpPr>
          <p:cNvPr id="4" name="Footer Placeholder 3">
            <a:extLst>
              <a:ext uri="{FF2B5EF4-FFF2-40B4-BE49-F238E27FC236}">
                <a16:creationId xmlns:a16="http://schemas.microsoft.com/office/drawing/2014/main" id="{50EAEF5A-DAE1-4D41-B875-78FC3C1742F1}"/>
              </a:ext>
            </a:extLst>
          </p:cNvPr>
          <p:cNvSpPr>
            <a:spLocks noGrp="1"/>
          </p:cNvSpPr>
          <p:nvPr>
            <p:ph type="ftr" sz="quarter" idx="11"/>
          </p:nvPr>
        </p:nvSpPr>
        <p:spPr/>
        <p:txBody>
          <a:bodyPr/>
          <a:lstStyle/>
          <a:p>
            <a:pPr>
              <a:defRPr/>
            </a:pPr>
            <a:r>
              <a:rPr lang="en-US"/>
              <a:t>www.kvartech.com</a:t>
            </a:r>
            <a:endParaRPr lang="en-US" dirty="0"/>
          </a:p>
        </p:txBody>
      </p:sp>
      <p:sp>
        <p:nvSpPr>
          <p:cNvPr id="5" name="Slide Number Placeholder 4">
            <a:extLst>
              <a:ext uri="{FF2B5EF4-FFF2-40B4-BE49-F238E27FC236}">
                <a16:creationId xmlns:a16="http://schemas.microsoft.com/office/drawing/2014/main" id="{19E619BE-4749-F44B-B2A3-7FF58FA63808}"/>
              </a:ext>
            </a:extLst>
          </p:cNvPr>
          <p:cNvSpPr>
            <a:spLocks noGrp="1"/>
          </p:cNvSpPr>
          <p:nvPr>
            <p:ph type="sldNum" sz="quarter" idx="12"/>
          </p:nvPr>
        </p:nvSpPr>
        <p:spPr/>
        <p:txBody>
          <a:bodyPr/>
          <a:lstStyle/>
          <a:p>
            <a:pPr>
              <a:defRPr/>
            </a:pPr>
            <a:fld id="{894484C4-3C52-E842-801A-CDC34EA15CC0}" type="slidenum">
              <a:rPr lang="en-US" smtClean="0"/>
              <a:pPr>
                <a:defRPr/>
              </a:pPr>
              <a:t>14</a:t>
            </a:fld>
            <a:endParaRPr lang="en-US" dirty="0"/>
          </a:p>
        </p:txBody>
      </p:sp>
      <p:sp>
        <p:nvSpPr>
          <p:cNvPr id="7" name="Content Placeholder 6">
            <a:extLst>
              <a:ext uri="{FF2B5EF4-FFF2-40B4-BE49-F238E27FC236}">
                <a16:creationId xmlns:a16="http://schemas.microsoft.com/office/drawing/2014/main" id="{909F721B-C6E3-46C5-91D4-55F8FED3434D}"/>
              </a:ext>
            </a:extLst>
          </p:cNvPr>
          <p:cNvSpPr>
            <a:spLocks noGrp="1"/>
          </p:cNvSpPr>
          <p:nvPr>
            <p:ph idx="1"/>
          </p:nvPr>
        </p:nvSpPr>
        <p:spPr>
          <a:xfrm>
            <a:off x="69714" y="1015705"/>
            <a:ext cx="3704000" cy="4525963"/>
          </a:xfrm>
        </p:spPr>
        <p:txBody>
          <a:bodyPr/>
          <a:lstStyle/>
          <a:p>
            <a:pPr marL="0" lvl="0" indent="0">
              <a:buNone/>
            </a:pPr>
            <a:r>
              <a:rPr lang="en-US" sz="2800" b="1" u="sng" dirty="0">
                <a:solidFill>
                  <a:prstClr val="black"/>
                </a:solidFill>
                <a:ea typeface="MS PGothic" pitchFamily="34" charset="-128"/>
              </a:rPr>
              <a:t>Data Logger</a:t>
            </a:r>
            <a:endParaRPr lang="en-US" sz="3600" b="1" u="sng" dirty="0">
              <a:solidFill>
                <a:prstClr val="black"/>
              </a:solidFill>
              <a:ea typeface="MS PGothic" pitchFamily="34" charset="-128"/>
            </a:endParaRPr>
          </a:p>
          <a:p>
            <a:pPr lvl="0">
              <a:buFont typeface="Wingdings" panose="05000000000000000000" pitchFamily="2" charset="2"/>
              <a:buChar char="Ø"/>
            </a:pPr>
            <a:r>
              <a:rPr lang="en-US" sz="2000" dirty="0">
                <a:solidFill>
                  <a:prstClr val="black"/>
                </a:solidFill>
                <a:ea typeface="MS PGothic" pitchFamily="34" charset="-128"/>
              </a:rPr>
              <a:t>Counter Logger</a:t>
            </a:r>
          </a:p>
          <a:p>
            <a:pPr lvl="0">
              <a:buFont typeface="Wingdings" panose="05000000000000000000" pitchFamily="2" charset="2"/>
              <a:buChar char="Ø"/>
            </a:pPr>
            <a:r>
              <a:rPr lang="en-US" sz="2000" dirty="0">
                <a:solidFill>
                  <a:prstClr val="black"/>
                </a:solidFill>
                <a:ea typeface="MS PGothic" pitchFamily="34" charset="-128"/>
              </a:rPr>
              <a:t>Level Logger</a:t>
            </a:r>
          </a:p>
          <a:p>
            <a:pPr lvl="0">
              <a:buFont typeface="Wingdings" panose="05000000000000000000" pitchFamily="2" charset="2"/>
              <a:buChar char="Ø"/>
            </a:pPr>
            <a:r>
              <a:rPr lang="en-US" sz="2000" dirty="0">
                <a:solidFill>
                  <a:prstClr val="black"/>
                </a:solidFill>
                <a:ea typeface="MS PGothic" pitchFamily="34" charset="-128"/>
              </a:rPr>
              <a:t>Universal Data Logger</a:t>
            </a:r>
          </a:p>
          <a:p>
            <a:pPr lvl="0">
              <a:buFont typeface="Wingdings" panose="05000000000000000000" pitchFamily="2" charset="2"/>
              <a:buChar char="Ø"/>
            </a:pPr>
            <a:r>
              <a:rPr lang="en-US" sz="2000" dirty="0">
                <a:solidFill>
                  <a:prstClr val="black"/>
                </a:solidFill>
                <a:ea typeface="MS PGothic" pitchFamily="34" charset="-128"/>
              </a:rPr>
              <a:t>RTD Data Logger</a:t>
            </a:r>
          </a:p>
          <a:p>
            <a:pPr lvl="0">
              <a:buFont typeface="Wingdings" panose="05000000000000000000" pitchFamily="2" charset="2"/>
              <a:buChar char="Ø"/>
            </a:pPr>
            <a:r>
              <a:rPr lang="en-US" sz="2000" dirty="0">
                <a:solidFill>
                  <a:prstClr val="black"/>
                </a:solidFill>
                <a:ea typeface="MS PGothic" pitchFamily="34" charset="-128"/>
              </a:rPr>
              <a:t>Modbus Data Logger</a:t>
            </a:r>
          </a:p>
          <a:p>
            <a:pPr lvl="0">
              <a:buFont typeface="Wingdings" panose="05000000000000000000" pitchFamily="2" charset="2"/>
              <a:buChar char="Ø"/>
            </a:pPr>
            <a:r>
              <a:rPr lang="en-US" sz="2000" dirty="0">
                <a:solidFill>
                  <a:prstClr val="black"/>
                </a:solidFill>
                <a:ea typeface="MS PGothic" pitchFamily="34" charset="-128"/>
              </a:rPr>
              <a:t>Touch Screen Data Logger</a:t>
            </a:r>
          </a:p>
          <a:p>
            <a:pPr lvl="0">
              <a:buFont typeface="Wingdings" panose="05000000000000000000" pitchFamily="2" charset="2"/>
              <a:buChar char="Ø"/>
            </a:pPr>
            <a:r>
              <a:rPr lang="en-US" sz="2000" dirty="0">
                <a:solidFill>
                  <a:prstClr val="black"/>
                </a:solidFill>
                <a:ea typeface="MS PGothic" pitchFamily="34" charset="-128"/>
              </a:rPr>
              <a:t>DIN Mount Temp Humidity Data Logger</a:t>
            </a:r>
          </a:p>
          <a:p>
            <a:pPr lvl="0">
              <a:buFont typeface="Wingdings" panose="05000000000000000000" pitchFamily="2" charset="2"/>
              <a:buChar char="Ø"/>
            </a:pPr>
            <a:r>
              <a:rPr lang="en-US" sz="2000" dirty="0">
                <a:solidFill>
                  <a:prstClr val="black"/>
                </a:solidFill>
                <a:ea typeface="MS PGothic" pitchFamily="34" charset="-128"/>
              </a:rPr>
              <a:t>Panel Mount Data Logger</a:t>
            </a:r>
          </a:p>
          <a:p>
            <a:pPr lvl="0">
              <a:buFont typeface="Wingdings" panose="05000000000000000000" pitchFamily="2" charset="2"/>
              <a:buChar char="Ø"/>
            </a:pPr>
            <a:r>
              <a:rPr lang="en-US" sz="2000" dirty="0">
                <a:solidFill>
                  <a:prstClr val="black"/>
                </a:solidFill>
                <a:ea typeface="MS PGothic" pitchFamily="34" charset="-128"/>
              </a:rPr>
              <a:t>Electrical Logger</a:t>
            </a:r>
          </a:p>
          <a:p>
            <a:pPr lvl="0">
              <a:buFont typeface="Wingdings" panose="05000000000000000000" pitchFamily="2" charset="2"/>
              <a:buChar char="Ø"/>
            </a:pPr>
            <a:r>
              <a:rPr lang="en-US" sz="2000" dirty="0">
                <a:solidFill>
                  <a:prstClr val="black"/>
                </a:solidFill>
                <a:ea typeface="MS PGothic" pitchFamily="34" charset="-128"/>
              </a:rPr>
              <a:t>GPS Data Logger</a:t>
            </a:r>
          </a:p>
          <a:p>
            <a:pPr lvl="0">
              <a:buFont typeface="Wingdings" panose="05000000000000000000" pitchFamily="2" charset="2"/>
              <a:buChar char="Ø"/>
            </a:pPr>
            <a:r>
              <a:rPr lang="en-US" sz="2000" dirty="0">
                <a:solidFill>
                  <a:prstClr val="black"/>
                </a:solidFill>
                <a:ea typeface="MS PGothic" pitchFamily="34" charset="-128"/>
              </a:rPr>
              <a:t>AC Voltage – Current Logger</a:t>
            </a:r>
          </a:p>
          <a:p>
            <a:pPr lvl="0">
              <a:buFont typeface="Wingdings" panose="05000000000000000000" pitchFamily="2" charset="2"/>
              <a:buChar char="Ø"/>
            </a:pPr>
            <a:endParaRPr lang="en-US" sz="2000" dirty="0">
              <a:solidFill>
                <a:prstClr val="black"/>
              </a:solidFill>
              <a:ea typeface="MS PGothic" pitchFamily="34" charset="-128"/>
            </a:endParaRPr>
          </a:p>
          <a:p>
            <a:pPr lvl="0">
              <a:buFont typeface="Wingdings" panose="05000000000000000000" pitchFamily="2" charset="2"/>
              <a:buChar char="Ø"/>
            </a:pPr>
            <a:endParaRPr lang="en-US" sz="2000" dirty="0">
              <a:solidFill>
                <a:prstClr val="black"/>
              </a:solidFill>
              <a:ea typeface="MS PGothic" pitchFamily="34" charset="-128"/>
            </a:endParaRPr>
          </a:p>
          <a:p>
            <a:pPr lvl="0">
              <a:buFont typeface="Wingdings" panose="05000000000000000000" pitchFamily="2" charset="2"/>
              <a:buChar char="Ø"/>
            </a:pPr>
            <a:endParaRPr lang="en-US" sz="2000" dirty="0">
              <a:solidFill>
                <a:prstClr val="black"/>
              </a:solidFill>
              <a:ea typeface="MS PGothic" pitchFamily="34" charset="-128"/>
            </a:endParaRPr>
          </a:p>
          <a:p>
            <a:pPr lvl="0">
              <a:buFont typeface="Wingdings" panose="05000000000000000000" pitchFamily="2" charset="2"/>
              <a:buChar char="Ø"/>
            </a:pPr>
            <a:endParaRPr lang="en-US" sz="2000" dirty="0">
              <a:solidFill>
                <a:prstClr val="black"/>
              </a:solidFill>
              <a:ea typeface="MS PGothic" pitchFamily="34" charset="-128"/>
            </a:endParaRPr>
          </a:p>
        </p:txBody>
      </p:sp>
      <p:pic>
        <p:nvPicPr>
          <p:cNvPr id="3" name="Picture 2">
            <a:extLst>
              <a:ext uri="{FF2B5EF4-FFF2-40B4-BE49-F238E27FC236}">
                <a16:creationId xmlns:a16="http://schemas.microsoft.com/office/drawing/2014/main" id="{97143A90-DDEC-4DC0-ACD4-D88DDD334FF8}"/>
              </a:ext>
            </a:extLst>
          </p:cNvPr>
          <p:cNvPicPr>
            <a:picLocks noChangeAspect="1"/>
          </p:cNvPicPr>
          <p:nvPr/>
        </p:nvPicPr>
        <p:blipFill rotWithShape="1">
          <a:blip r:embed="rId2"/>
          <a:srcRect l="4921" r="8333"/>
          <a:stretch/>
        </p:blipFill>
        <p:spPr>
          <a:xfrm>
            <a:off x="2569029" y="1504619"/>
            <a:ext cx="6117771" cy="1259879"/>
          </a:xfrm>
          <a:prstGeom prst="rect">
            <a:avLst/>
          </a:prstGeom>
        </p:spPr>
      </p:pic>
      <p:pic>
        <p:nvPicPr>
          <p:cNvPr id="6" name="Picture 5">
            <a:extLst>
              <a:ext uri="{FF2B5EF4-FFF2-40B4-BE49-F238E27FC236}">
                <a16:creationId xmlns:a16="http://schemas.microsoft.com/office/drawing/2014/main" id="{A118E7BD-8292-44D9-A98B-86FE9F7357A2}"/>
              </a:ext>
            </a:extLst>
          </p:cNvPr>
          <p:cNvPicPr>
            <a:picLocks noChangeAspect="1"/>
          </p:cNvPicPr>
          <p:nvPr/>
        </p:nvPicPr>
        <p:blipFill>
          <a:blip r:embed="rId3"/>
          <a:stretch>
            <a:fillRect/>
          </a:stretch>
        </p:blipFill>
        <p:spPr>
          <a:xfrm>
            <a:off x="3408251" y="3484268"/>
            <a:ext cx="2114550" cy="2057400"/>
          </a:xfrm>
          <a:prstGeom prst="rect">
            <a:avLst/>
          </a:prstGeom>
        </p:spPr>
      </p:pic>
      <p:pic>
        <p:nvPicPr>
          <p:cNvPr id="8" name="Picture 7">
            <a:extLst>
              <a:ext uri="{FF2B5EF4-FFF2-40B4-BE49-F238E27FC236}">
                <a16:creationId xmlns:a16="http://schemas.microsoft.com/office/drawing/2014/main" id="{354C7103-928E-442A-AF59-6DEB9F6E7F80}"/>
              </a:ext>
            </a:extLst>
          </p:cNvPr>
          <p:cNvPicPr>
            <a:picLocks noChangeAspect="1"/>
          </p:cNvPicPr>
          <p:nvPr/>
        </p:nvPicPr>
        <p:blipFill rotWithShape="1">
          <a:blip r:embed="rId4"/>
          <a:srcRect l="13697" r="9153" b="11565"/>
          <a:stretch/>
        </p:blipFill>
        <p:spPr>
          <a:xfrm>
            <a:off x="5418250" y="4905354"/>
            <a:ext cx="1624013" cy="1541484"/>
          </a:xfrm>
          <a:prstGeom prst="rect">
            <a:avLst/>
          </a:prstGeom>
        </p:spPr>
      </p:pic>
      <p:pic>
        <p:nvPicPr>
          <p:cNvPr id="9" name="Picture 8">
            <a:extLst>
              <a:ext uri="{FF2B5EF4-FFF2-40B4-BE49-F238E27FC236}">
                <a16:creationId xmlns:a16="http://schemas.microsoft.com/office/drawing/2014/main" id="{4EEDAB60-7660-47FB-AEAD-60252E3D53BE}"/>
              </a:ext>
            </a:extLst>
          </p:cNvPr>
          <p:cNvPicPr>
            <a:picLocks noChangeAspect="1"/>
          </p:cNvPicPr>
          <p:nvPr/>
        </p:nvPicPr>
        <p:blipFill rotWithShape="1">
          <a:blip r:embed="rId5"/>
          <a:srcRect l="3937" t="9647" r="8584" b="9647"/>
          <a:stretch/>
        </p:blipFill>
        <p:spPr>
          <a:xfrm>
            <a:off x="5735750" y="2920413"/>
            <a:ext cx="2951050" cy="1829026"/>
          </a:xfrm>
          <a:prstGeom prst="rect">
            <a:avLst/>
          </a:prstGeom>
        </p:spPr>
      </p:pic>
    </p:spTree>
    <p:extLst>
      <p:ext uri="{BB962C8B-B14F-4D97-AF65-F5344CB8AC3E}">
        <p14:creationId xmlns:p14="http://schemas.microsoft.com/office/powerpoint/2010/main" val="680376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EED0-BE78-234C-A007-7E7CFF45B882}"/>
              </a:ext>
            </a:extLst>
          </p:cNvPr>
          <p:cNvSpPr>
            <a:spLocks noGrp="1"/>
          </p:cNvSpPr>
          <p:nvPr>
            <p:ph type="title"/>
          </p:nvPr>
        </p:nvSpPr>
        <p:spPr/>
        <p:txBody>
          <a:bodyPr/>
          <a:lstStyle/>
          <a:p>
            <a:r>
              <a:rPr lang="en-US" dirty="0"/>
              <a:t>We Manufacture</a:t>
            </a:r>
          </a:p>
        </p:txBody>
      </p:sp>
      <p:sp>
        <p:nvSpPr>
          <p:cNvPr id="4" name="Footer Placeholder 3">
            <a:extLst>
              <a:ext uri="{FF2B5EF4-FFF2-40B4-BE49-F238E27FC236}">
                <a16:creationId xmlns:a16="http://schemas.microsoft.com/office/drawing/2014/main" id="{50EAEF5A-DAE1-4D41-B875-78FC3C1742F1}"/>
              </a:ext>
            </a:extLst>
          </p:cNvPr>
          <p:cNvSpPr>
            <a:spLocks noGrp="1"/>
          </p:cNvSpPr>
          <p:nvPr>
            <p:ph type="ftr" sz="quarter" idx="11"/>
          </p:nvPr>
        </p:nvSpPr>
        <p:spPr/>
        <p:txBody>
          <a:bodyPr/>
          <a:lstStyle/>
          <a:p>
            <a:pPr>
              <a:defRPr/>
            </a:pPr>
            <a:r>
              <a:rPr lang="en-US"/>
              <a:t>www.kvartech.com</a:t>
            </a:r>
            <a:endParaRPr lang="en-US" dirty="0"/>
          </a:p>
        </p:txBody>
      </p:sp>
      <p:sp>
        <p:nvSpPr>
          <p:cNvPr id="5" name="Slide Number Placeholder 4">
            <a:extLst>
              <a:ext uri="{FF2B5EF4-FFF2-40B4-BE49-F238E27FC236}">
                <a16:creationId xmlns:a16="http://schemas.microsoft.com/office/drawing/2014/main" id="{19E619BE-4749-F44B-B2A3-7FF58FA63808}"/>
              </a:ext>
            </a:extLst>
          </p:cNvPr>
          <p:cNvSpPr>
            <a:spLocks noGrp="1"/>
          </p:cNvSpPr>
          <p:nvPr>
            <p:ph type="sldNum" sz="quarter" idx="12"/>
          </p:nvPr>
        </p:nvSpPr>
        <p:spPr/>
        <p:txBody>
          <a:bodyPr/>
          <a:lstStyle/>
          <a:p>
            <a:pPr>
              <a:defRPr/>
            </a:pPr>
            <a:fld id="{894484C4-3C52-E842-801A-CDC34EA15CC0}" type="slidenum">
              <a:rPr lang="en-US" smtClean="0"/>
              <a:pPr>
                <a:defRPr/>
              </a:pPr>
              <a:t>15</a:t>
            </a:fld>
            <a:endParaRPr lang="en-US" dirty="0"/>
          </a:p>
        </p:txBody>
      </p:sp>
      <p:sp>
        <p:nvSpPr>
          <p:cNvPr id="7" name="Content Placeholder 6">
            <a:extLst>
              <a:ext uri="{FF2B5EF4-FFF2-40B4-BE49-F238E27FC236}">
                <a16:creationId xmlns:a16="http://schemas.microsoft.com/office/drawing/2014/main" id="{909F721B-C6E3-46C5-91D4-55F8FED3434D}"/>
              </a:ext>
            </a:extLst>
          </p:cNvPr>
          <p:cNvSpPr>
            <a:spLocks noGrp="1"/>
          </p:cNvSpPr>
          <p:nvPr>
            <p:ph idx="1"/>
          </p:nvPr>
        </p:nvSpPr>
        <p:spPr>
          <a:xfrm>
            <a:off x="292100" y="1166018"/>
            <a:ext cx="5410200" cy="4525963"/>
          </a:xfrm>
        </p:spPr>
        <p:txBody>
          <a:bodyPr/>
          <a:lstStyle/>
          <a:p>
            <a:pPr marL="0" lvl="0" indent="0">
              <a:buNone/>
            </a:pPr>
            <a:r>
              <a:rPr lang="en-US" sz="2800" b="1" u="sng" dirty="0">
                <a:solidFill>
                  <a:prstClr val="black"/>
                </a:solidFill>
                <a:ea typeface="MS PGothic" pitchFamily="34" charset="-128"/>
              </a:rPr>
              <a:t>Ampere Hour Meter</a:t>
            </a:r>
          </a:p>
          <a:p>
            <a:pPr marL="0" lvl="0" indent="0">
              <a:buNone/>
            </a:pPr>
            <a:endParaRPr lang="en-US" sz="2000" dirty="0">
              <a:solidFill>
                <a:prstClr val="black"/>
              </a:solidFill>
              <a:ea typeface="MS PGothic" pitchFamily="34" charset="-128"/>
            </a:endParaRPr>
          </a:p>
          <a:p>
            <a:pPr lvl="0">
              <a:buFont typeface="Wingdings" panose="05000000000000000000" pitchFamily="2" charset="2"/>
              <a:buChar char="Ø"/>
            </a:pPr>
            <a:endParaRPr lang="en-US" sz="2000" dirty="0">
              <a:solidFill>
                <a:prstClr val="black"/>
              </a:solidFill>
              <a:ea typeface="MS PGothic" pitchFamily="34" charset="-128"/>
            </a:endParaRPr>
          </a:p>
        </p:txBody>
      </p:sp>
      <p:pic>
        <p:nvPicPr>
          <p:cNvPr id="2050" name="Picture 2" descr="4 Digit Ampere Hour Ampere Minute Ampere Seconds Meter">
            <a:extLst>
              <a:ext uri="{FF2B5EF4-FFF2-40B4-BE49-F238E27FC236}">
                <a16:creationId xmlns:a16="http://schemas.microsoft.com/office/drawing/2014/main" id="{C8C1D04B-1ED9-4860-9468-BC8C8A15F3AB}"/>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7867" t="5555" r="7067" b="9570"/>
          <a:stretch/>
        </p:blipFill>
        <p:spPr bwMode="auto">
          <a:xfrm>
            <a:off x="3711986" y="179798"/>
            <a:ext cx="2681307" cy="24255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3F599C-80BB-47AD-B0AF-8BEC6BD9F78D}"/>
              </a:ext>
            </a:extLst>
          </p:cNvPr>
          <p:cNvPicPr>
            <a:picLocks noChangeAspect="1"/>
          </p:cNvPicPr>
          <p:nvPr/>
        </p:nvPicPr>
        <p:blipFill>
          <a:blip r:embed="rId3"/>
          <a:stretch>
            <a:fillRect/>
          </a:stretch>
        </p:blipFill>
        <p:spPr>
          <a:xfrm>
            <a:off x="86140" y="2213811"/>
            <a:ext cx="8971719" cy="4240964"/>
          </a:xfrm>
          <a:prstGeom prst="rect">
            <a:avLst/>
          </a:prstGeom>
          <a:ln>
            <a:noFill/>
          </a:ln>
          <a:effectLst>
            <a:softEdge rad="112500"/>
          </a:effectLst>
        </p:spPr>
      </p:pic>
    </p:spTree>
    <p:extLst>
      <p:ext uri="{BB962C8B-B14F-4D97-AF65-F5344CB8AC3E}">
        <p14:creationId xmlns:p14="http://schemas.microsoft.com/office/powerpoint/2010/main" val="4167399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EED0-BE78-234C-A007-7E7CFF45B882}"/>
              </a:ext>
            </a:extLst>
          </p:cNvPr>
          <p:cNvSpPr>
            <a:spLocks noGrp="1"/>
          </p:cNvSpPr>
          <p:nvPr>
            <p:ph type="title"/>
          </p:nvPr>
        </p:nvSpPr>
        <p:spPr/>
        <p:txBody>
          <a:bodyPr/>
          <a:lstStyle/>
          <a:p>
            <a:r>
              <a:rPr lang="en-US" dirty="0"/>
              <a:t>Our Merits in Industrial Electronics </a:t>
            </a:r>
            <a:br>
              <a:rPr lang="en-US" dirty="0"/>
            </a:br>
            <a:r>
              <a:rPr lang="en-US" sz="2000" i="1" dirty="0"/>
              <a:t>(to name a few)</a:t>
            </a:r>
          </a:p>
        </p:txBody>
      </p:sp>
      <p:sp>
        <p:nvSpPr>
          <p:cNvPr id="3" name="Content Placeholder 2">
            <a:extLst>
              <a:ext uri="{FF2B5EF4-FFF2-40B4-BE49-F238E27FC236}">
                <a16:creationId xmlns:a16="http://schemas.microsoft.com/office/drawing/2014/main" id="{1EDB42DF-C2C8-DD47-8F10-1BF68A220FF4}"/>
              </a:ext>
            </a:extLst>
          </p:cNvPr>
          <p:cNvSpPr>
            <a:spLocks noGrp="1"/>
          </p:cNvSpPr>
          <p:nvPr>
            <p:ph idx="1"/>
          </p:nvPr>
        </p:nvSpPr>
        <p:spPr>
          <a:xfrm>
            <a:off x="91209" y="953163"/>
            <a:ext cx="5527964" cy="5242743"/>
          </a:xfrm>
        </p:spPr>
        <p:txBody>
          <a:bodyPr/>
          <a:lstStyle/>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An ISO 90001-2015 certified company with an high level of commitment to Quality</a:t>
            </a:r>
            <a:endParaRPr lang="en-US" sz="2000" dirty="0">
              <a:latin typeface="Times New Roman" panose="02020603050405020304" pitchFamily="18" charset="0"/>
              <a:cs typeface="Times New Roman" panose="02020603050405020304" pitchFamily="18" charset="0"/>
            </a:endParaRP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KVAR Tech products were showcased as one of the top tier innovative products by the Indian Navy</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latin typeface="Times New Roman" panose="02020603050405020304" pitchFamily="18" charset="0"/>
                <a:ea typeface="Calibri" panose="020F0502020204030204" pitchFamily="34" charset="0"/>
                <a:cs typeface="Times New Roman" panose="02020603050405020304" pitchFamily="18" charset="0"/>
              </a:rPr>
              <a:t>Developed the indigenous RDPS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systems for the first time for Indian Railways </a:t>
            </a:r>
          </a:p>
          <a:p>
            <a:r>
              <a:rPr lang="en-US" sz="2000" dirty="0">
                <a:latin typeface="Times New Roman" panose="02020603050405020304" pitchFamily="18" charset="0"/>
                <a:ea typeface="Calibri" panose="020F0502020204030204" pitchFamily="34" charset="0"/>
                <a:cs typeface="Times New Roman" panose="02020603050405020304" pitchFamily="18" charset="0"/>
              </a:rPr>
              <a:t>First to make ECOS ( Electrical Vehicle Checkout Systems) in India replacing the Ford machine</a:t>
            </a:r>
          </a:p>
          <a:p>
            <a:r>
              <a:rPr lang="en-US" sz="2000" dirty="0">
                <a:latin typeface="Times New Roman" panose="02020603050405020304" pitchFamily="18" charset="0"/>
                <a:ea typeface="Calibri" panose="020F0502020204030204" pitchFamily="34" charset="0"/>
                <a:cs typeface="Times New Roman" panose="02020603050405020304" pitchFamily="18" charset="0"/>
              </a:rPr>
              <a:t>First to offer Real Time switch for BEST</a:t>
            </a:r>
          </a:p>
          <a:p>
            <a:r>
              <a:rPr lang="en-US" sz="2000" dirty="0">
                <a:latin typeface="Times New Roman" panose="02020603050405020304" pitchFamily="18" charset="0"/>
                <a:ea typeface="Calibri" panose="020F0502020204030204" pitchFamily="34" charset="0"/>
                <a:cs typeface="Times New Roman" panose="02020603050405020304" pitchFamily="18" charset="0"/>
              </a:rPr>
              <a:t>Developed Bay Monitoring System for Maruti Suzuki</a:t>
            </a:r>
          </a:p>
          <a:p>
            <a:r>
              <a:rPr lang="en-US" sz="2000" dirty="0">
                <a:latin typeface="Times New Roman" panose="02020603050405020304" pitchFamily="18" charset="0"/>
                <a:ea typeface="Calibri" panose="020F0502020204030204" pitchFamily="34" charset="0"/>
                <a:cs typeface="Times New Roman" panose="02020603050405020304" pitchFamily="18" charset="0"/>
              </a:rPr>
              <a:t>Provided Score Displays for Parachute Landing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latin typeface="Times New Roman" panose="02020603050405020304" pitchFamily="18" charset="0"/>
                <a:ea typeface="Calibri" panose="020F0502020204030204" pitchFamily="34" charset="0"/>
                <a:cs typeface="Times New Roman" panose="02020603050405020304" pitchFamily="18" charset="0"/>
              </a:rPr>
              <a:t>Tournament which have been installed world over</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None/>
            </a:pPr>
            <a:endParaRPr lang="en-US" dirty="0"/>
          </a:p>
          <a:p>
            <a:pPr>
              <a:buNone/>
            </a:pPr>
            <a:endParaRPr lang="en-US" dirty="0"/>
          </a:p>
          <a:p>
            <a:endParaRPr lang="en-US" dirty="0"/>
          </a:p>
          <a:p>
            <a:endParaRPr lang="en-US" dirty="0"/>
          </a:p>
        </p:txBody>
      </p:sp>
      <p:sp>
        <p:nvSpPr>
          <p:cNvPr id="4" name="Footer Placeholder 3">
            <a:extLst>
              <a:ext uri="{FF2B5EF4-FFF2-40B4-BE49-F238E27FC236}">
                <a16:creationId xmlns:a16="http://schemas.microsoft.com/office/drawing/2014/main" id="{50EAEF5A-DAE1-4D41-B875-78FC3C1742F1}"/>
              </a:ext>
            </a:extLst>
          </p:cNvPr>
          <p:cNvSpPr>
            <a:spLocks noGrp="1"/>
          </p:cNvSpPr>
          <p:nvPr>
            <p:ph type="ftr" sz="quarter" idx="11"/>
          </p:nvPr>
        </p:nvSpPr>
        <p:spPr/>
        <p:txBody>
          <a:bodyPr/>
          <a:lstStyle/>
          <a:p>
            <a:pPr>
              <a:defRPr/>
            </a:pPr>
            <a:r>
              <a:rPr lang="en-US"/>
              <a:t>www.kvartech.com</a:t>
            </a:r>
            <a:endParaRPr lang="en-US" dirty="0"/>
          </a:p>
        </p:txBody>
      </p:sp>
      <p:sp>
        <p:nvSpPr>
          <p:cNvPr id="5" name="Slide Number Placeholder 4">
            <a:extLst>
              <a:ext uri="{FF2B5EF4-FFF2-40B4-BE49-F238E27FC236}">
                <a16:creationId xmlns:a16="http://schemas.microsoft.com/office/drawing/2014/main" id="{19E619BE-4749-F44B-B2A3-7FF58FA63808}"/>
              </a:ext>
            </a:extLst>
          </p:cNvPr>
          <p:cNvSpPr>
            <a:spLocks noGrp="1"/>
          </p:cNvSpPr>
          <p:nvPr>
            <p:ph type="sldNum" sz="quarter" idx="12"/>
          </p:nvPr>
        </p:nvSpPr>
        <p:spPr/>
        <p:txBody>
          <a:bodyPr/>
          <a:lstStyle/>
          <a:p>
            <a:pPr>
              <a:defRPr/>
            </a:pPr>
            <a:fld id="{894484C4-3C52-E842-801A-CDC34EA15CC0}" type="slidenum">
              <a:rPr lang="en-US" smtClean="0"/>
              <a:pPr>
                <a:defRPr/>
              </a:pPr>
              <a:t>16</a:t>
            </a:fld>
            <a:endParaRPr lang="en-US" dirty="0"/>
          </a:p>
        </p:txBody>
      </p:sp>
      <p:pic>
        <p:nvPicPr>
          <p:cNvPr id="8" name="Picture 7">
            <a:extLst>
              <a:ext uri="{FF2B5EF4-FFF2-40B4-BE49-F238E27FC236}">
                <a16:creationId xmlns:a16="http://schemas.microsoft.com/office/drawing/2014/main" id="{462E2F99-6AA0-408C-9880-6B17AFE1578B}"/>
              </a:ext>
            </a:extLst>
          </p:cNvPr>
          <p:cNvPicPr>
            <a:picLocks noChangeAspect="1"/>
          </p:cNvPicPr>
          <p:nvPr/>
        </p:nvPicPr>
        <p:blipFill rotWithShape="1">
          <a:blip r:embed="rId2"/>
          <a:srcRect r="10306" b="7633"/>
          <a:stretch/>
        </p:blipFill>
        <p:spPr>
          <a:xfrm>
            <a:off x="5985164" y="1205283"/>
            <a:ext cx="3067627" cy="23692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Rounded Corners 8">
            <a:extLst>
              <a:ext uri="{FF2B5EF4-FFF2-40B4-BE49-F238E27FC236}">
                <a16:creationId xmlns:a16="http://schemas.microsoft.com/office/drawing/2014/main" id="{DFF4FFCC-5C9D-49AE-AB06-E646EC42B229}"/>
              </a:ext>
            </a:extLst>
          </p:cNvPr>
          <p:cNvSpPr/>
          <p:nvPr/>
        </p:nvSpPr>
        <p:spPr>
          <a:xfrm>
            <a:off x="6082146" y="1911663"/>
            <a:ext cx="1108363" cy="1233054"/>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cxnSp>
        <p:nvCxnSpPr>
          <p:cNvPr id="14" name="Straight Arrow Connector 13">
            <a:extLst>
              <a:ext uri="{FF2B5EF4-FFF2-40B4-BE49-F238E27FC236}">
                <a16:creationId xmlns:a16="http://schemas.microsoft.com/office/drawing/2014/main" id="{E9DC951B-3324-45F9-B296-37518C3FBFE5}"/>
              </a:ext>
            </a:extLst>
          </p:cNvPr>
          <p:cNvCxnSpPr>
            <a:cxnSpLocks/>
          </p:cNvCxnSpPr>
          <p:nvPr/>
        </p:nvCxnSpPr>
        <p:spPr>
          <a:xfrm>
            <a:off x="1399309" y="2493819"/>
            <a:ext cx="4461164"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1032" name="Picture 8" descr="KVAR Tech Electrical Vehicle Checkout Systems (ECOS), | ID: 1750053597">
            <a:extLst>
              <a:ext uri="{FF2B5EF4-FFF2-40B4-BE49-F238E27FC236}">
                <a16:creationId xmlns:a16="http://schemas.microsoft.com/office/drawing/2014/main" id="{1DF58ACE-A8F3-4BBD-B956-78B2AF0A5921}"/>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24623" r="29265"/>
          <a:stretch/>
        </p:blipFill>
        <p:spPr bwMode="auto">
          <a:xfrm>
            <a:off x="7487227" y="2512763"/>
            <a:ext cx="1496291" cy="30368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Connector: Elbow 17">
            <a:extLst>
              <a:ext uri="{FF2B5EF4-FFF2-40B4-BE49-F238E27FC236}">
                <a16:creationId xmlns:a16="http://schemas.microsoft.com/office/drawing/2014/main" id="{4A7C9DFF-961C-4349-8EDC-2856B5BC66BD}"/>
              </a:ext>
            </a:extLst>
          </p:cNvPr>
          <p:cNvCxnSpPr>
            <a:cxnSpLocks/>
          </p:cNvCxnSpPr>
          <p:nvPr/>
        </p:nvCxnSpPr>
        <p:spPr>
          <a:xfrm>
            <a:off x="4655127" y="3542925"/>
            <a:ext cx="2632364" cy="394855"/>
          </a:xfrm>
          <a:prstGeom prst="bentConnector3">
            <a:avLst>
              <a:gd name="adj1" fmla="val 34737"/>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23" name="Picture 22">
            <a:extLst>
              <a:ext uri="{FF2B5EF4-FFF2-40B4-BE49-F238E27FC236}">
                <a16:creationId xmlns:a16="http://schemas.microsoft.com/office/drawing/2014/main" id="{FCE8E66D-C8C4-441A-BB90-7F2B0BDF1B10}"/>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5229" r="15056" b="12569"/>
          <a:stretch/>
        </p:blipFill>
        <p:spPr>
          <a:xfrm>
            <a:off x="5399933" y="4306965"/>
            <a:ext cx="2012249" cy="1242667"/>
          </a:xfrm>
          <a:prstGeom prst="rect">
            <a:avLst/>
          </a:prstGeom>
        </p:spPr>
      </p:pic>
      <p:pic>
        <p:nvPicPr>
          <p:cNvPr id="25" name="Picture 24">
            <a:extLst>
              <a:ext uri="{FF2B5EF4-FFF2-40B4-BE49-F238E27FC236}">
                <a16:creationId xmlns:a16="http://schemas.microsoft.com/office/drawing/2014/main" id="{A61355D6-62E3-4468-9D88-2CBA4C15C0E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12400" y="5482359"/>
            <a:ext cx="4445382" cy="1515771"/>
          </a:xfrm>
          <a:prstGeom prst="rect">
            <a:avLst/>
          </a:prstGeom>
        </p:spPr>
      </p:pic>
      <p:cxnSp>
        <p:nvCxnSpPr>
          <p:cNvPr id="28" name="Straight Arrow Connector 27">
            <a:extLst>
              <a:ext uri="{FF2B5EF4-FFF2-40B4-BE49-F238E27FC236}">
                <a16:creationId xmlns:a16="http://schemas.microsoft.com/office/drawing/2014/main" id="{A30A7CB6-72E8-46E3-B16D-EA9CE26B9322}"/>
              </a:ext>
            </a:extLst>
          </p:cNvPr>
          <p:cNvCxnSpPr>
            <a:cxnSpLocks/>
          </p:cNvCxnSpPr>
          <p:nvPr/>
        </p:nvCxnSpPr>
        <p:spPr>
          <a:xfrm>
            <a:off x="1455882" y="5209310"/>
            <a:ext cx="3865418"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1" name="Straight Arrow Connector 30">
            <a:extLst>
              <a:ext uri="{FF2B5EF4-FFF2-40B4-BE49-F238E27FC236}">
                <a16:creationId xmlns:a16="http://schemas.microsoft.com/office/drawing/2014/main" id="{09657624-BA6F-418E-9512-BDF052FC655D}"/>
              </a:ext>
            </a:extLst>
          </p:cNvPr>
          <p:cNvCxnSpPr/>
          <p:nvPr/>
        </p:nvCxnSpPr>
        <p:spPr>
          <a:xfrm>
            <a:off x="6406057" y="5549632"/>
            <a:ext cx="0" cy="28313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80275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EED0-BE78-234C-A007-7E7CFF45B882}"/>
              </a:ext>
            </a:extLst>
          </p:cNvPr>
          <p:cNvSpPr>
            <a:spLocks noGrp="1"/>
          </p:cNvSpPr>
          <p:nvPr>
            <p:ph type="title"/>
          </p:nvPr>
        </p:nvSpPr>
        <p:spPr/>
        <p:txBody>
          <a:bodyPr/>
          <a:lstStyle/>
          <a:p>
            <a:r>
              <a:rPr lang="en-US" dirty="0"/>
              <a:t>Our Ongoing Projects</a:t>
            </a:r>
          </a:p>
        </p:txBody>
      </p:sp>
      <p:sp>
        <p:nvSpPr>
          <p:cNvPr id="3" name="Content Placeholder 2">
            <a:extLst>
              <a:ext uri="{FF2B5EF4-FFF2-40B4-BE49-F238E27FC236}">
                <a16:creationId xmlns:a16="http://schemas.microsoft.com/office/drawing/2014/main" id="{1EDB42DF-C2C8-DD47-8F10-1BF68A220FF4}"/>
              </a:ext>
            </a:extLst>
          </p:cNvPr>
          <p:cNvSpPr>
            <a:spLocks noGrp="1"/>
          </p:cNvSpPr>
          <p:nvPr>
            <p:ph idx="1"/>
          </p:nvPr>
        </p:nvSpPr>
        <p:spPr>
          <a:xfrm>
            <a:off x="75852" y="1204095"/>
            <a:ext cx="6616080" cy="5242743"/>
          </a:xfrm>
        </p:spPr>
        <p:txBody>
          <a:bodyPr/>
          <a:lstStyle/>
          <a:p>
            <a:pPr algn="just">
              <a:lnSpc>
                <a:spcPct val="115000"/>
              </a:lnSpc>
              <a:spcAft>
                <a:spcPts val="10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KVAR has identified the future of the market is going to be low power and wireless instrumentation and data is going to play a vital role in the days to come. </a:t>
            </a:r>
          </a:p>
          <a:p>
            <a:pPr algn="just">
              <a:lnSpc>
                <a:spcPct val="115000"/>
              </a:lnSpc>
              <a:spcAft>
                <a:spcPts val="10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Keeping this in mind, company is now working on solutions for the Industry over various wireless platforms like LoRA, Wi-fi which form the basis of IOT or IIOT requirements of the market. </a:t>
            </a:r>
          </a:p>
          <a:p>
            <a:pPr algn="just">
              <a:lnSpc>
                <a:spcPct val="115000"/>
              </a:lnSpc>
              <a:spcAft>
                <a:spcPts val="10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products need to be more and more energy efficient as in the days to come the dependency of electronic products to operate on mains will be replaced by use of batteries and company has taken steps to make battery operated products</a:t>
            </a:r>
            <a:r>
              <a:rPr lang="en-IN" sz="2000" dirty="0">
                <a:latin typeface="Times New Roman" panose="02020603050405020304" pitchFamily="18" charset="0"/>
                <a:ea typeface="Calibri" panose="020F0502020204030204" pitchFamily="34" charset="0"/>
                <a:cs typeface="Times New Roman" panose="02020603050405020304" pitchFamily="18" charset="0"/>
              </a:rPr>
              <a:t>.</a:t>
            </a:r>
            <a:endParaRPr lang="en-US" dirty="0"/>
          </a:p>
          <a:p>
            <a:endParaRPr lang="en-US" dirty="0"/>
          </a:p>
          <a:p>
            <a:endParaRPr lang="en-US" dirty="0"/>
          </a:p>
        </p:txBody>
      </p:sp>
      <p:sp>
        <p:nvSpPr>
          <p:cNvPr id="4" name="Footer Placeholder 3">
            <a:extLst>
              <a:ext uri="{FF2B5EF4-FFF2-40B4-BE49-F238E27FC236}">
                <a16:creationId xmlns:a16="http://schemas.microsoft.com/office/drawing/2014/main" id="{50EAEF5A-DAE1-4D41-B875-78FC3C1742F1}"/>
              </a:ext>
            </a:extLst>
          </p:cNvPr>
          <p:cNvSpPr>
            <a:spLocks noGrp="1"/>
          </p:cNvSpPr>
          <p:nvPr>
            <p:ph type="ftr" sz="quarter" idx="11"/>
          </p:nvPr>
        </p:nvSpPr>
        <p:spPr/>
        <p:txBody>
          <a:bodyPr/>
          <a:lstStyle/>
          <a:p>
            <a:pPr>
              <a:defRPr/>
            </a:pPr>
            <a:r>
              <a:rPr lang="en-US"/>
              <a:t>www.kvartech.com</a:t>
            </a:r>
            <a:endParaRPr lang="en-US" dirty="0"/>
          </a:p>
        </p:txBody>
      </p:sp>
      <p:sp>
        <p:nvSpPr>
          <p:cNvPr id="5" name="Slide Number Placeholder 4">
            <a:extLst>
              <a:ext uri="{FF2B5EF4-FFF2-40B4-BE49-F238E27FC236}">
                <a16:creationId xmlns:a16="http://schemas.microsoft.com/office/drawing/2014/main" id="{19E619BE-4749-F44B-B2A3-7FF58FA63808}"/>
              </a:ext>
            </a:extLst>
          </p:cNvPr>
          <p:cNvSpPr>
            <a:spLocks noGrp="1"/>
          </p:cNvSpPr>
          <p:nvPr>
            <p:ph type="sldNum" sz="quarter" idx="12"/>
          </p:nvPr>
        </p:nvSpPr>
        <p:spPr/>
        <p:txBody>
          <a:bodyPr/>
          <a:lstStyle/>
          <a:p>
            <a:pPr>
              <a:defRPr/>
            </a:pPr>
            <a:fld id="{894484C4-3C52-E842-801A-CDC34EA15CC0}" type="slidenum">
              <a:rPr lang="en-US" smtClean="0"/>
              <a:pPr>
                <a:defRPr/>
              </a:pPr>
              <a:t>17</a:t>
            </a:fld>
            <a:endParaRPr lang="en-US" dirty="0"/>
          </a:p>
        </p:txBody>
      </p:sp>
      <p:pic>
        <p:nvPicPr>
          <p:cNvPr id="7" name="Picture 6">
            <a:extLst>
              <a:ext uri="{FF2B5EF4-FFF2-40B4-BE49-F238E27FC236}">
                <a16:creationId xmlns:a16="http://schemas.microsoft.com/office/drawing/2014/main" id="{25669462-96E9-4B0B-929A-7058AD71063D}"/>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b="18042"/>
          <a:stretch/>
        </p:blipFill>
        <p:spPr>
          <a:xfrm>
            <a:off x="6691932" y="3297956"/>
            <a:ext cx="2529861" cy="2237229"/>
          </a:xfrm>
          <a:prstGeom prst="rect">
            <a:avLst/>
          </a:prstGeom>
        </p:spPr>
      </p:pic>
      <p:pic>
        <p:nvPicPr>
          <p:cNvPr id="9" name="Picture 8">
            <a:extLst>
              <a:ext uri="{FF2B5EF4-FFF2-40B4-BE49-F238E27FC236}">
                <a16:creationId xmlns:a16="http://schemas.microsoft.com/office/drawing/2014/main" id="{5D9DA6B5-EEE2-4104-9C4D-FE97C6C672BF}"/>
              </a:ext>
            </a:extLst>
          </p:cNvPr>
          <p:cNvPicPr>
            <a:picLocks noChangeAspect="1"/>
          </p:cNvPicPr>
          <p:nvPr/>
        </p:nvPicPr>
        <p:blipFill rotWithShape="1">
          <a:blip r:embed="rId3">
            <a:extLst>
              <a:ext uri="{28A0092B-C50C-407E-A947-70E740481C1C}">
                <a14:useLocalDpi xmlns:a14="http://schemas.microsoft.com/office/drawing/2010/main" val="0"/>
              </a:ext>
            </a:extLst>
          </a:blip>
          <a:srcRect l="27593" t="23378" r="24627" b="30433"/>
          <a:stretch/>
        </p:blipFill>
        <p:spPr>
          <a:xfrm>
            <a:off x="6642144" y="1335592"/>
            <a:ext cx="2426004" cy="2063613"/>
          </a:xfrm>
          <a:prstGeom prst="rect">
            <a:avLst/>
          </a:prstGeom>
        </p:spPr>
      </p:pic>
    </p:spTree>
    <p:extLst>
      <p:ext uri="{BB962C8B-B14F-4D97-AF65-F5344CB8AC3E}">
        <p14:creationId xmlns:p14="http://schemas.microsoft.com/office/powerpoint/2010/main" val="1663156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E58AC-3005-4904-80DA-112774030B70}"/>
              </a:ext>
            </a:extLst>
          </p:cNvPr>
          <p:cNvSpPr>
            <a:spLocks noGrp="1"/>
          </p:cNvSpPr>
          <p:nvPr>
            <p:ph type="title"/>
          </p:nvPr>
        </p:nvSpPr>
        <p:spPr/>
        <p:txBody>
          <a:bodyPr/>
          <a:lstStyle/>
          <a:p>
            <a:r>
              <a:rPr lang="en-US" dirty="0"/>
              <a:t>What We Can Do For YOU? </a:t>
            </a:r>
            <a:endParaRPr lang="en-IN" dirty="0"/>
          </a:p>
        </p:txBody>
      </p:sp>
      <p:sp>
        <p:nvSpPr>
          <p:cNvPr id="3" name="Content Placeholder 2">
            <a:extLst>
              <a:ext uri="{FF2B5EF4-FFF2-40B4-BE49-F238E27FC236}">
                <a16:creationId xmlns:a16="http://schemas.microsoft.com/office/drawing/2014/main" id="{D9F1907F-B711-45FC-AF5C-F928176E2412}"/>
              </a:ext>
            </a:extLst>
          </p:cNvPr>
          <p:cNvSpPr>
            <a:spLocks noGrp="1"/>
          </p:cNvSpPr>
          <p:nvPr>
            <p:ph idx="1"/>
          </p:nvPr>
        </p:nvSpPr>
        <p:spPr>
          <a:xfrm>
            <a:off x="98476" y="1291922"/>
            <a:ext cx="8408018" cy="5059363"/>
          </a:xfrm>
        </p:spPr>
        <p:txBody>
          <a:bodyPr/>
          <a:lstStyle/>
          <a:p>
            <a:r>
              <a:rPr lang="en-US" sz="2800" dirty="0"/>
              <a:t>Understand your requirement/issues</a:t>
            </a:r>
          </a:p>
          <a:p>
            <a:r>
              <a:rPr lang="en-US" sz="2800" dirty="0"/>
              <a:t>Design a suitable solution</a:t>
            </a:r>
          </a:p>
          <a:p>
            <a:r>
              <a:rPr lang="en-US" sz="2800" dirty="0"/>
              <a:t>Develop a prototype for trials</a:t>
            </a:r>
          </a:p>
          <a:p>
            <a:r>
              <a:rPr lang="en-US" sz="2800" dirty="0"/>
              <a:t>Produce a solution to meet the - </a:t>
            </a:r>
          </a:p>
          <a:p>
            <a:pPr marL="0" indent="0">
              <a:buNone/>
            </a:pPr>
            <a:r>
              <a:rPr lang="en-US" sz="2800" dirty="0"/>
              <a:t> requirement</a:t>
            </a:r>
          </a:p>
          <a:p>
            <a:pPr marL="0" indent="0">
              <a:buNone/>
            </a:pPr>
            <a:endParaRPr lang="en-US" dirty="0"/>
          </a:p>
          <a:p>
            <a:pPr marL="0" indent="0" algn="just">
              <a:buNone/>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In short with our expertise in embedded system designing and system integration, we can add value to the products which need System integration and customized requirements.</a:t>
            </a:r>
          </a:p>
          <a:p>
            <a:pPr marL="0" indent="0">
              <a:buNone/>
            </a:pPr>
            <a:endParaRPr lang="en-IN" dirty="0"/>
          </a:p>
        </p:txBody>
      </p:sp>
      <p:sp>
        <p:nvSpPr>
          <p:cNvPr id="4" name="Footer Placeholder 3">
            <a:extLst>
              <a:ext uri="{FF2B5EF4-FFF2-40B4-BE49-F238E27FC236}">
                <a16:creationId xmlns:a16="http://schemas.microsoft.com/office/drawing/2014/main" id="{E2A50C05-ACAB-4273-BFED-08D1DDF0A7C0}"/>
              </a:ext>
            </a:extLst>
          </p:cNvPr>
          <p:cNvSpPr>
            <a:spLocks noGrp="1"/>
          </p:cNvSpPr>
          <p:nvPr>
            <p:ph type="ftr" sz="quarter" idx="11"/>
          </p:nvPr>
        </p:nvSpPr>
        <p:spPr/>
        <p:txBody>
          <a:bodyPr/>
          <a:lstStyle/>
          <a:p>
            <a:pPr>
              <a:defRPr/>
            </a:pPr>
            <a:r>
              <a:rPr lang="en-US"/>
              <a:t>www.kvartech.com</a:t>
            </a:r>
            <a:endParaRPr lang="en-US" dirty="0"/>
          </a:p>
        </p:txBody>
      </p:sp>
      <p:sp>
        <p:nvSpPr>
          <p:cNvPr id="5" name="Slide Number Placeholder 4">
            <a:extLst>
              <a:ext uri="{FF2B5EF4-FFF2-40B4-BE49-F238E27FC236}">
                <a16:creationId xmlns:a16="http://schemas.microsoft.com/office/drawing/2014/main" id="{0FCB095E-62C5-40F5-85BE-AFEF6D41B970}"/>
              </a:ext>
            </a:extLst>
          </p:cNvPr>
          <p:cNvSpPr>
            <a:spLocks noGrp="1"/>
          </p:cNvSpPr>
          <p:nvPr>
            <p:ph type="sldNum" sz="quarter" idx="12"/>
          </p:nvPr>
        </p:nvSpPr>
        <p:spPr/>
        <p:txBody>
          <a:bodyPr/>
          <a:lstStyle/>
          <a:p>
            <a:pPr>
              <a:defRPr/>
            </a:pPr>
            <a:fld id="{894484C4-3C52-E842-801A-CDC34EA15CC0}" type="slidenum">
              <a:rPr lang="en-US" smtClean="0"/>
              <a:pPr>
                <a:defRPr/>
              </a:pPr>
              <a:t>18</a:t>
            </a:fld>
            <a:endParaRPr lang="en-US" dirty="0"/>
          </a:p>
        </p:txBody>
      </p:sp>
      <p:pic>
        <p:nvPicPr>
          <p:cNvPr id="4098" name="Picture 2" descr="Solutions – Gilmore Law">
            <a:extLst>
              <a:ext uri="{FF2B5EF4-FFF2-40B4-BE49-F238E27FC236}">
                <a16:creationId xmlns:a16="http://schemas.microsoft.com/office/drawing/2014/main" id="{A3926A28-4500-4698-BF4C-561A58D81034}"/>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t="21657" b="9484"/>
          <a:stretch/>
        </p:blipFill>
        <p:spPr bwMode="auto">
          <a:xfrm>
            <a:off x="5680103" y="2047248"/>
            <a:ext cx="3108363" cy="214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478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6E92A8-898F-CA49-ADD2-1EB84AC01D24}"/>
              </a:ext>
            </a:extLst>
          </p:cNvPr>
          <p:cNvSpPr>
            <a:spLocks noGrp="1"/>
          </p:cNvSpPr>
          <p:nvPr>
            <p:ph type="body" idx="1"/>
          </p:nvPr>
        </p:nvSpPr>
        <p:spPr>
          <a:xfrm>
            <a:off x="554888" y="2211253"/>
            <a:ext cx="7772400" cy="1500187"/>
          </a:xfrm>
        </p:spPr>
        <p:txBody>
          <a:bodyPr/>
          <a:lstStyle/>
          <a:p>
            <a:pPr algn="ctr"/>
            <a:r>
              <a:rPr lang="en-US" sz="3600" b="1" dirty="0"/>
              <a:t>THANK YOU </a:t>
            </a:r>
          </a:p>
        </p:txBody>
      </p:sp>
      <p:sp>
        <p:nvSpPr>
          <p:cNvPr id="4" name="Footer Placeholder 3">
            <a:extLst>
              <a:ext uri="{FF2B5EF4-FFF2-40B4-BE49-F238E27FC236}">
                <a16:creationId xmlns:a16="http://schemas.microsoft.com/office/drawing/2014/main" id="{92220CA3-6BE7-6B42-8637-0726B1747780}"/>
              </a:ext>
            </a:extLst>
          </p:cNvPr>
          <p:cNvSpPr>
            <a:spLocks noGrp="1"/>
          </p:cNvSpPr>
          <p:nvPr>
            <p:ph type="ftr" sz="quarter" idx="11"/>
          </p:nvPr>
        </p:nvSpPr>
        <p:spPr/>
        <p:txBody>
          <a:bodyPr/>
          <a:lstStyle/>
          <a:p>
            <a:pPr>
              <a:defRPr/>
            </a:pPr>
            <a:r>
              <a:rPr lang="pl-PL"/>
              <a:t>www.kvartech.com</a:t>
            </a:r>
            <a:endParaRPr lang="en-US"/>
          </a:p>
        </p:txBody>
      </p:sp>
      <p:sp>
        <p:nvSpPr>
          <p:cNvPr id="5" name="Slide Number Placeholder 4">
            <a:extLst>
              <a:ext uri="{FF2B5EF4-FFF2-40B4-BE49-F238E27FC236}">
                <a16:creationId xmlns:a16="http://schemas.microsoft.com/office/drawing/2014/main" id="{DDE06412-1149-AE40-AA6A-82C733E98C69}"/>
              </a:ext>
            </a:extLst>
          </p:cNvPr>
          <p:cNvSpPr>
            <a:spLocks noGrp="1"/>
          </p:cNvSpPr>
          <p:nvPr>
            <p:ph type="sldNum" sz="quarter" idx="12"/>
          </p:nvPr>
        </p:nvSpPr>
        <p:spPr/>
        <p:txBody>
          <a:bodyPr/>
          <a:lstStyle/>
          <a:p>
            <a:pPr>
              <a:defRPr/>
            </a:pPr>
            <a:fld id="{4952D464-920D-E447-818F-ECF41DB237E7}" type="slidenum">
              <a:rPr lang="en-US" smtClean="0"/>
              <a:pPr>
                <a:defRPr/>
              </a:pPr>
              <a:t>19</a:t>
            </a:fld>
            <a:endParaRPr lang="en-US"/>
          </a:p>
        </p:txBody>
      </p:sp>
      <p:sp>
        <p:nvSpPr>
          <p:cNvPr id="6" name="Text Placeholder 2">
            <a:extLst>
              <a:ext uri="{FF2B5EF4-FFF2-40B4-BE49-F238E27FC236}">
                <a16:creationId xmlns:a16="http://schemas.microsoft.com/office/drawing/2014/main" id="{C9142528-3D9F-41EA-82B0-98EF5922854E}"/>
              </a:ext>
            </a:extLst>
          </p:cNvPr>
          <p:cNvSpPr txBox="1">
            <a:spLocks/>
          </p:cNvSpPr>
          <p:nvPr/>
        </p:nvSpPr>
        <p:spPr bwMode="auto">
          <a:xfrm>
            <a:off x="63500" y="4525687"/>
            <a:ext cx="7503491" cy="209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marL="0" indent="0" algn="l" defTabSz="457200" rtl="0" eaLnBrk="1" fontAlgn="base" hangingPunct="1">
              <a:spcBef>
                <a:spcPct val="20000"/>
              </a:spcBef>
              <a:spcAft>
                <a:spcPct val="0"/>
              </a:spcAft>
              <a:buFont typeface="Arial" charset="0"/>
              <a:buNone/>
              <a:defRPr sz="2000" kern="1200">
                <a:solidFill>
                  <a:schemeClr val="tx1">
                    <a:tint val="75000"/>
                  </a:schemeClr>
                </a:solidFill>
                <a:latin typeface="Avenir Medium"/>
                <a:ea typeface="ＭＳ Ｐゴシック" charset="0"/>
                <a:cs typeface="Avenir Medium"/>
              </a:defRPr>
            </a:lvl1pPr>
            <a:lvl2pPr marL="457200" indent="0" algn="l" defTabSz="457200" rtl="0" eaLnBrk="1" fontAlgn="base" hangingPunct="1">
              <a:spcBef>
                <a:spcPct val="20000"/>
              </a:spcBef>
              <a:spcAft>
                <a:spcPct val="0"/>
              </a:spcAft>
              <a:buFont typeface="Arial" charset="0"/>
              <a:buNone/>
              <a:defRPr sz="1800" kern="1200">
                <a:solidFill>
                  <a:schemeClr val="tx1">
                    <a:tint val="75000"/>
                  </a:schemeClr>
                </a:solidFill>
                <a:latin typeface="Avenir Medium"/>
                <a:ea typeface="ＭＳ Ｐゴシック" charset="0"/>
                <a:cs typeface="Avenir Medium"/>
              </a:defRPr>
            </a:lvl2pPr>
            <a:lvl3pPr marL="914400" indent="0" algn="l" defTabSz="457200" rtl="0" eaLnBrk="1" fontAlgn="base" hangingPunct="1">
              <a:spcBef>
                <a:spcPct val="20000"/>
              </a:spcBef>
              <a:spcAft>
                <a:spcPct val="0"/>
              </a:spcAft>
              <a:buFont typeface="Arial" charset="0"/>
              <a:buNone/>
              <a:defRPr sz="1600" kern="1200">
                <a:solidFill>
                  <a:schemeClr val="tx1">
                    <a:tint val="75000"/>
                  </a:schemeClr>
                </a:solidFill>
                <a:latin typeface="Avenir Medium"/>
                <a:ea typeface="ＭＳ Ｐゴシック" charset="0"/>
                <a:cs typeface="Avenir Medium"/>
              </a:defRPr>
            </a:lvl3pPr>
            <a:lvl4pPr marL="1371600" indent="0" algn="l" defTabSz="457200" rtl="0" eaLnBrk="1" fontAlgn="base" hangingPunct="1">
              <a:spcBef>
                <a:spcPct val="20000"/>
              </a:spcBef>
              <a:spcAft>
                <a:spcPct val="0"/>
              </a:spcAft>
              <a:buFont typeface="Arial" charset="0"/>
              <a:buNone/>
              <a:defRPr sz="1400" kern="1200">
                <a:solidFill>
                  <a:schemeClr val="tx1">
                    <a:tint val="75000"/>
                  </a:schemeClr>
                </a:solidFill>
                <a:latin typeface="Avenir Medium"/>
                <a:ea typeface="ＭＳ Ｐゴシック" charset="0"/>
                <a:cs typeface="Avenir Medium"/>
              </a:defRPr>
            </a:lvl4pPr>
            <a:lvl5pPr marL="1828800" indent="0" algn="l" defTabSz="457200" rtl="0" eaLnBrk="1" fontAlgn="base" hangingPunct="1">
              <a:spcBef>
                <a:spcPct val="20000"/>
              </a:spcBef>
              <a:spcAft>
                <a:spcPct val="0"/>
              </a:spcAft>
              <a:buFont typeface="Arial" charset="0"/>
              <a:buNone/>
              <a:defRPr sz="1400" kern="1200">
                <a:solidFill>
                  <a:schemeClr val="tx1">
                    <a:tint val="75000"/>
                  </a:schemeClr>
                </a:solidFill>
                <a:latin typeface="Avenir Medium"/>
                <a:ea typeface="ＭＳ Ｐゴシック" charset="0"/>
                <a:cs typeface="Avenir Medium"/>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defTabSz="914400" fontAlgn="auto">
              <a:spcBef>
                <a:spcPts val="0"/>
              </a:spcBef>
              <a:spcAft>
                <a:spcPts val="0"/>
              </a:spcAft>
              <a:buFontTx/>
              <a:buNone/>
              <a:defRPr/>
            </a:pPr>
            <a:r>
              <a:rPr lang="en-US" sz="2400" kern="0" dirty="0">
                <a:solidFill>
                  <a:sysClr val="windowText" lastClr="000000"/>
                </a:solidFill>
              </a:rPr>
              <a:t>KVAR TECHNOLOGIES PVT. LTD.</a:t>
            </a:r>
          </a:p>
          <a:p>
            <a:pPr defTabSz="914400" fontAlgn="auto">
              <a:spcBef>
                <a:spcPts val="0"/>
              </a:spcBef>
              <a:spcAft>
                <a:spcPts val="0"/>
              </a:spcAft>
              <a:buFontTx/>
              <a:buNone/>
              <a:defRPr/>
            </a:pPr>
            <a:r>
              <a:rPr lang="en-US" sz="2400" kern="0" dirty="0">
                <a:solidFill>
                  <a:sysClr val="windowText" lastClr="000000"/>
                </a:solidFill>
              </a:rPr>
              <a:t>Website : </a:t>
            </a:r>
            <a:r>
              <a:rPr lang="en-US" sz="2400" kern="0" dirty="0">
                <a:solidFill>
                  <a:sysClr val="windowText" lastClr="000000"/>
                </a:solidFill>
                <a:hlinkClick r:id="rId2"/>
              </a:rPr>
              <a:t>www.kvartech.com</a:t>
            </a:r>
            <a:r>
              <a:rPr lang="en-US" sz="2400" kern="0" dirty="0">
                <a:solidFill>
                  <a:sysClr val="windowText" lastClr="000000"/>
                </a:solidFill>
              </a:rPr>
              <a:t> / </a:t>
            </a:r>
            <a:r>
              <a:rPr lang="en-US" sz="2400" kern="0" dirty="0">
                <a:solidFill>
                  <a:sysClr val="windowText" lastClr="000000"/>
                </a:solidFill>
                <a:hlinkClick r:id="rId3"/>
              </a:rPr>
              <a:t>www.kvartech.in</a:t>
            </a:r>
            <a:r>
              <a:rPr lang="en-US" sz="2400" kern="0" dirty="0">
                <a:solidFill>
                  <a:sysClr val="windowText" lastClr="000000"/>
                </a:solidFill>
              </a:rPr>
              <a:t> </a:t>
            </a:r>
          </a:p>
          <a:p>
            <a:pPr defTabSz="914400" fontAlgn="auto">
              <a:spcBef>
                <a:spcPts val="0"/>
              </a:spcBef>
              <a:spcAft>
                <a:spcPts val="0"/>
              </a:spcAft>
              <a:buFontTx/>
              <a:buNone/>
              <a:defRPr/>
            </a:pPr>
            <a:r>
              <a:rPr lang="en-US" sz="2400" kern="0" dirty="0">
                <a:solidFill>
                  <a:sysClr val="windowText" lastClr="000000"/>
                </a:solidFill>
              </a:rPr>
              <a:t>Phone : +91 22 2431 2031/ 2432 2320</a:t>
            </a:r>
          </a:p>
          <a:p>
            <a:pPr defTabSz="914400" fontAlgn="auto">
              <a:spcBef>
                <a:spcPts val="0"/>
              </a:spcBef>
              <a:spcAft>
                <a:spcPts val="0"/>
              </a:spcAft>
              <a:buFontTx/>
              <a:buNone/>
              <a:defRPr/>
            </a:pPr>
            <a:r>
              <a:rPr lang="en-US" sz="2400" kern="0" dirty="0">
                <a:solidFill>
                  <a:sysClr val="windowText" lastClr="000000"/>
                </a:solidFill>
              </a:rPr>
              <a:t>Email : </a:t>
            </a:r>
            <a:r>
              <a:rPr lang="en-US" sz="2400" kern="0" dirty="0">
                <a:solidFill>
                  <a:sysClr val="windowText" lastClr="000000"/>
                </a:solidFill>
                <a:hlinkClick r:id="rId4"/>
              </a:rPr>
              <a:t>sales@kvartech.com</a:t>
            </a:r>
            <a:r>
              <a:rPr lang="en-US" sz="2400" kern="0" dirty="0">
                <a:solidFill>
                  <a:sysClr val="windowText" lastClr="000000"/>
                </a:solidFill>
              </a:rPr>
              <a:t> </a:t>
            </a:r>
          </a:p>
          <a:p>
            <a:endParaRPr lang="en-US" dirty="0"/>
          </a:p>
        </p:txBody>
      </p:sp>
      <p:pic>
        <p:nvPicPr>
          <p:cNvPr id="2052" name="Picture 4" descr="Metal Red,Green Moving Message LED Display, For Advertising, Rs 2600/square  feet | ID: 21924049012"/>
          <p:cNvPicPr>
            <a:picLocks noChangeAspect="1" noChangeArrowheads="1"/>
          </p:cNvPicPr>
          <p:nvPr/>
        </p:nvPicPr>
        <p:blipFill rotWithShape="1">
          <a:blip r:embed="rId5">
            <a:extLst>
              <a:ext uri="{28A0092B-C50C-407E-A947-70E740481C1C}">
                <a14:useLocalDpi xmlns:a14="http://schemas.microsoft.com/office/drawing/2010/main" val="0"/>
              </a:ext>
            </a:extLst>
          </a:blip>
          <a:srcRect l="6046" t="39748" r="6596" b="36309"/>
          <a:stretch/>
        </p:blipFill>
        <p:spPr bwMode="auto">
          <a:xfrm>
            <a:off x="759734" y="1933851"/>
            <a:ext cx="7624531" cy="1777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807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EED0-BE78-234C-A007-7E7CFF45B882}"/>
              </a:ext>
            </a:extLst>
          </p:cNvPr>
          <p:cNvSpPr>
            <a:spLocks noGrp="1"/>
          </p:cNvSpPr>
          <p:nvPr>
            <p:ph type="title"/>
          </p:nvPr>
        </p:nvSpPr>
        <p:spPr/>
        <p:txBody>
          <a:bodyPr/>
          <a:lstStyle/>
          <a:p>
            <a:r>
              <a:rPr lang="en-US" dirty="0"/>
              <a:t>Who We Are</a:t>
            </a:r>
          </a:p>
        </p:txBody>
      </p:sp>
      <p:sp>
        <p:nvSpPr>
          <p:cNvPr id="3" name="Content Placeholder 2">
            <a:extLst>
              <a:ext uri="{FF2B5EF4-FFF2-40B4-BE49-F238E27FC236}">
                <a16:creationId xmlns:a16="http://schemas.microsoft.com/office/drawing/2014/main" id="{1EDB42DF-C2C8-DD47-8F10-1BF68A220FF4}"/>
              </a:ext>
            </a:extLst>
          </p:cNvPr>
          <p:cNvSpPr>
            <a:spLocks noGrp="1"/>
          </p:cNvSpPr>
          <p:nvPr>
            <p:ph idx="1"/>
          </p:nvPr>
        </p:nvSpPr>
        <p:spPr>
          <a:xfrm>
            <a:off x="457200" y="1432899"/>
            <a:ext cx="8229600" cy="4525963"/>
          </a:xfrm>
        </p:spPr>
        <p:txBody>
          <a:bodyPr/>
          <a:lstStyle/>
          <a:p>
            <a:pPr algn="just"/>
            <a:r>
              <a:rPr lang="en-US" sz="1800" b="1" dirty="0">
                <a:solidFill>
                  <a:srgbClr val="000000"/>
                </a:solidFill>
                <a:latin typeface="verdana"/>
              </a:rPr>
              <a:t>KVAR Technologies</a:t>
            </a:r>
            <a:r>
              <a:rPr lang="en-US" sz="1800" dirty="0">
                <a:solidFill>
                  <a:srgbClr val="000000"/>
                </a:solidFill>
                <a:latin typeface="verdana"/>
              </a:rPr>
              <a:t> is engaged in the design, development and manufacture of embedded / micro controller based products primarily for industrial applications.</a:t>
            </a:r>
          </a:p>
          <a:p>
            <a:endParaRPr lang="en-US" sz="1800" dirty="0">
              <a:solidFill>
                <a:srgbClr val="000000"/>
              </a:solidFill>
              <a:latin typeface="verdana"/>
            </a:endParaRPr>
          </a:p>
          <a:p>
            <a:pPr>
              <a:buFont typeface="Arial" pitchFamily="34" charset="0"/>
              <a:buChar char="•"/>
            </a:pPr>
            <a:r>
              <a:rPr lang="en-US" sz="1800" dirty="0">
                <a:solidFill>
                  <a:srgbClr val="000000"/>
                </a:solidFill>
                <a:latin typeface="verdana"/>
              </a:rPr>
              <a:t>Having worked in this field for more than 25 years, we provide solutions for various control requirements in the process control industry. We manufacture electronic systems for automobile, industrial, medical, infrastructure and telecommunication applications. Our range of products is known for its sustainability to harsh industrial environments, low maintenance, accuracy and reliability.</a:t>
            </a:r>
          </a:p>
          <a:p>
            <a:endParaRPr lang="en-US" sz="1800" dirty="0">
              <a:solidFill>
                <a:srgbClr val="000000"/>
              </a:solidFill>
              <a:latin typeface="verdana"/>
            </a:endParaRPr>
          </a:p>
          <a:p>
            <a:pPr>
              <a:buFont typeface="Arial" pitchFamily="34" charset="0"/>
              <a:buChar char="•"/>
            </a:pPr>
            <a:r>
              <a:rPr lang="en-US" sz="1800" dirty="0">
                <a:solidFill>
                  <a:srgbClr val="000000"/>
                </a:solidFill>
                <a:latin typeface="verdana"/>
              </a:rPr>
              <a:t>Apart from standard products we develop, design and manufacture custom built products. Over the past years our company has recognized itself as a dependable source for OEM requirements</a:t>
            </a:r>
          </a:p>
          <a:p>
            <a:pPr>
              <a:buNone/>
            </a:pPr>
            <a:endParaRPr lang="en-US" sz="1800" dirty="0"/>
          </a:p>
          <a:p>
            <a:endParaRPr lang="en-US" sz="1800" dirty="0"/>
          </a:p>
          <a:p>
            <a:endParaRPr lang="en-US" sz="1800" dirty="0"/>
          </a:p>
        </p:txBody>
      </p:sp>
      <p:sp>
        <p:nvSpPr>
          <p:cNvPr id="4" name="Footer Placeholder 3">
            <a:extLst>
              <a:ext uri="{FF2B5EF4-FFF2-40B4-BE49-F238E27FC236}">
                <a16:creationId xmlns:a16="http://schemas.microsoft.com/office/drawing/2014/main" id="{50EAEF5A-DAE1-4D41-B875-78FC3C1742F1}"/>
              </a:ext>
            </a:extLst>
          </p:cNvPr>
          <p:cNvSpPr>
            <a:spLocks noGrp="1"/>
          </p:cNvSpPr>
          <p:nvPr>
            <p:ph type="ftr" sz="quarter" idx="11"/>
          </p:nvPr>
        </p:nvSpPr>
        <p:spPr/>
        <p:txBody>
          <a:bodyPr/>
          <a:lstStyle/>
          <a:p>
            <a:pPr>
              <a:defRPr/>
            </a:pPr>
            <a:r>
              <a:rPr lang="en-US"/>
              <a:t>www.kvartech.com</a:t>
            </a:r>
            <a:endParaRPr lang="en-US" dirty="0"/>
          </a:p>
        </p:txBody>
      </p:sp>
      <p:sp>
        <p:nvSpPr>
          <p:cNvPr id="5" name="Slide Number Placeholder 4">
            <a:extLst>
              <a:ext uri="{FF2B5EF4-FFF2-40B4-BE49-F238E27FC236}">
                <a16:creationId xmlns:a16="http://schemas.microsoft.com/office/drawing/2014/main" id="{19E619BE-4749-F44B-B2A3-7FF58FA63808}"/>
              </a:ext>
            </a:extLst>
          </p:cNvPr>
          <p:cNvSpPr>
            <a:spLocks noGrp="1"/>
          </p:cNvSpPr>
          <p:nvPr>
            <p:ph type="sldNum" sz="quarter" idx="12"/>
          </p:nvPr>
        </p:nvSpPr>
        <p:spPr/>
        <p:txBody>
          <a:bodyPr/>
          <a:lstStyle/>
          <a:p>
            <a:pPr>
              <a:defRPr/>
            </a:pPr>
            <a:fld id="{894484C4-3C52-E842-801A-CDC34EA15CC0}" type="slidenum">
              <a:rPr lang="en-US" smtClean="0"/>
              <a:pPr>
                <a:defRPr/>
              </a:pPr>
              <a:t>2</a:t>
            </a:fld>
            <a:endParaRPr lang="en-US" dirty="0"/>
          </a:p>
        </p:txBody>
      </p:sp>
    </p:spTree>
    <p:extLst>
      <p:ext uri="{BB962C8B-B14F-4D97-AF65-F5344CB8AC3E}">
        <p14:creationId xmlns:p14="http://schemas.microsoft.com/office/powerpoint/2010/main" val="3185876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EED0-BE78-234C-A007-7E7CFF45B882}"/>
              </a:ext>
            </a:extLst>
          </p:cNvPr>
          <p:cNvSpPr>
            <a:spLocks noGrp="1"/>
          </p:cNvSpPr>
          <p:nvPr>
            <p:ph type="title"/>
          </p:nvPr>
        </p:nvSpPr>
        <p:spPr/>
        <p:txBody>
          <a:bodyPr/>
          <a:lstStyle/>
          <a:p>
            <a:r>
              <a:rPr lang="en-US" dirty="0"/>
              <a:t>Our Expertise</a:t>
            </a:r>
          </a:p>
        </p:txBody>
      </p:sp>
      <p:sp>
        <p:nvSpPr>
          <p:cNvPr id="3" name="Content Placeholder 2">
            <a:extLst>
              <a:ext uri="{FF2B5EF4-FFF2-40B4-BE49-F238E27FC236}">
                <a16:creationId xmlns:a16="http://schemas.microsoft.com/office/drawing/2014/main" id="{1EDB42DF-C2C8-DD47-8F10-1BF68A220FF4}"/>
              </a:ext>
            </a:extLst>
          </p:cNvPr>
          <p:cNvSpPr>
            <a:spLocks noGrp="1"/>
          </p:cNvSpPr>
          <p:nvPr>
            <p:ph idx="1"/>
          </p:nvPr>
        </p:nvSpPr>
        <p:spPr>
          <a:xfrm>
            <a:off x="152400" y="1089732"/>
            <a:ext cx="8928100" cy="4897727"/>
          </a:xfrm>
        </p:spPr>
        <p:txBody>
          <a:bodyPr/>
          <a:lstStyle/>
          <a:p>
            <a:pPr marL="0" indent="0">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With an experience of 25 years, we have expertise in providing solutions for control and monitoring requirements across the industry.</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Footer Placeholder 3">
            <a:extLst>
              <a:ext uri="{FF2B5EF4-FFF2-40B4-BE49-F238E27FC236}">
                <a16:creationId xmlns:a16="http://schemas.microsoft.com/office/drawing/2014/main" id="{50EAEF5A-DAE1-4D41-B875-78FC3C1742F1}"/>
              </a:ext>
            </a:extLst>
          </p:cNvPr>
          <p:cNvSpPr>
            <a:spLocks noGrp="1"/>
          </p:cNvSpPr>
          <p:nvPr>
            <p:ph type="ftr" sz="quarter" idx="11"/>
          </p:nvPr>
        </p:nvSpPr>
        <p:spPr/>
        <p:txBody>
          <a:bodyPr/>
          <a:lstStyle/>
          <a:p>
            <a:pPr>
              <a:defRPr/>
            </a:pPr>
            <a:r>
              <a:rPr lang="en-US"/>
              <a:t>www.kvartech.com</a:t>
            </a:r>
            <a:endParaRPr lang="en-US" dirty="0"/>
          </a:p>
        </p:txBody>
      </p:sp>
      <p:sp>
        <p:nvSpPr>
          <p:cNvPr id="5" name="Slide Number Placeholder 4">
            <a:extLst>
              <a:ext uri="{FF2B5EF4-FFF2-40B4-BE49-F238E27FC236}">
                <a16:creationId xmlns:a16="http://schemas.microsoft.com/office/drawing/2014/main" id="{19E619BE-4749-F44B-B2A3-7FF58FA63808}"/>
              </a:ext>
            </a:extLst>
          </p:cNvPr>
          <p:cNvSpPr>
            <a:spLocks noGrp="1"/>
          </p:cNvSpPr>
          <p:nvPr>
            <p:ph type="sldNum" sz="quarter" idx="12"/>
          </p:nvPr>
        </p:nvSpPr>
        <p:spPr/>
        <p:txBody>
          <a:bodyPr/>
          <a:lstStyle/>
          <a:p>
            <a:pPr>
              <a:defRPr/>
            </a:pPr>
            <a:fld id="{894484C4-3C52-E842-801A-CDC34EA15CC0}" type="slidenum">
              <a:rPr lang="en-US" smtClean="0"/>
              <a:pPr>
                <a:defRPr/>
              </a:pPr>
              <a:t>3</a:t>
            </a:fld>
            <a:endParaRPr lang="en-US" dirty="0"/>
          </a:p>
        </p:txBody>
      </p:sp>
      <p:pic>
        <p:nvPicPr>
          <p:cNvPr id="8" name="Picture 2" descr="Clientele">
            <a:extLst>
              <a:ext uri="{FF2B5EF4-FFF2-40B4-BE49-F238E27FC236}">
                <a16:creationId xmlns:a16="http://schemas.microsoft.com/office/drawing/2014/main" id="{83D38FDF-E417-4D62-BB03-805719735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494" y="1891101"/>
            <a:ext cx="4013563" cy="40135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ED6BF2BF-461D-41C2-862C-0AE41A204133}"/>
              </a:ext>
            </a:extLst>
          </p:cNvPr>
          <p:cNvSpPr txBox="1"/>
          <p:nvPr/>
        </p:nvSpPr>
        <p:spPr>
          <a:xfrm>
            <a:off x="457200" y="5993220"/>
            <a:ext cx="8373291" cy="400110"/>
          </a:xfrm>
          <a:prstGeom prst="rect">
            <a:avLst/>
          </a:prstGeom>
          <a:noFill/>
        </p:spPr>
        <p:txBody>
          <a:bodyPr wrap="square" rtlCol="0">
            <a:spAutoFit/>
          </a:bodyPr>
          <a:lstStyle/>
          <a:p>
            <a:pPr marL="0" indent="0">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clients of KVAR technologies share a relationship built on trust and faith.</a:t>
            </a:r>
          </a:p>
        </p:txBody>
      </p:sp>
      <p:sp>
        <p:nvSpPr>
          <p:cNvPr id="11" name="TextBox 10">
            <a:extLst>
              <a:ext uri="{FF2B5EF4-FFF2-40B4-BE49-F238E27FC236}">
                <a16:creationId xmlns:a16="http://schemas.microsoft.com/office/drawing/2014/main" id="{0DD3B42E-028A-4B0A-8D3E-E49AA068CB44}"/>
              </a:ext>
            </a:extLst>
          </p:cNvPr>
          <p:cNvSpPr txBox="1"/>
          <p:nvPr/>
        </p:nvSpPr>
        <p:spPr>
          <a:xfrm>
            <a:off x="4572000" y="2603645"/>
            <a:ext cx="4608014" cy="2554545"/>
          </a:xfrm>
          <a:prstGeom prst="rect">
            <a:avLst/>
          </a:prstGeom>
          <a:noFill/>
        </p:spPr>
        <p:txBody>
          <a:bodyPr wrap="square" rtlCol="0">
            <a:spAutoFit/>
          </a:bodyPr>
          <a:lstStyle/>
          <a:p>
            <a:pPr marL="0" indent="0">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Our clients are spread all across the globe:</a:t>
            </a:r>
          </a:p>
          <a:p>
            <a:pPr marL="342900" indent="-342900">
              <a:buFont typeface="Arial" panose="020B0604020202020204" pitchFamily="34" charset="0"/>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Canada</a:t>
            </a:r>
          </a:p>
          <a:p>
            <a:pPr marL="342900" indent="-342900">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UAE</a:t>
            </a:r>
          </a:p>
          <a:p>
            <a:pPr marL="342900" indent="-342900">
              <a:buFont typeface="Arial" panose="020B0604020202020204" pitchFamily="34" charset="0"/>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UK</a:t>
            </a:r>
          </a:p>
          <a:p>
            <a:pPr marL="342900" indent="-342900">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USA</a:t>
            </a:r>
          </a:p>
          <a:p>
            <a:pPr marL="342900" indent="-342900">
              <a:buFont typeface="Arial" panose="020B0604020202020204" pitchFamily="34" charset="0"/>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Thailand</a:t>
            </a:r>
          </a:p>
          <a:p>
            <a:pPr marL="342900" indent="-342900">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Saudi Arabia</a:t>
            </a:r>
          </a:p>
          <a:p>
            <a:pPr marL="342900" indent="-342900">
              <a:buFont typeface="Arial" panose="020B0604020202020204" pitchFamily="34" charset="0"/>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Africa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6D658EEF-61E6-4704-B00E-781DE7FC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713" y="3047632"/>
            <a:ext cx="2105319" cy="2172003"/>
          </a:xfrm>
          <a:prstGeom prst="rect">
            <a:avLst/>
          </a:prstGeom>
        </p:spPr>
      </p:pic>
    </p:spTree>
    <p:extLst>
      <p:ext uri="{BB962C8B-B14F-4D97-AF65-F5344CB8AC3E}">
        <p14:creationId xmlns:p14="http://schemas.microsoft.com/office/powerpoint/2010/main" val="335004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EED0-BE78-234C-A007-7E7CFF45B882}"/>
              </a:ext>
            </a:extLst>
          </p:cNvPr>
          <p:cNvSpPr>
            <a:spLocks noGrp="1"/>
          </p:cNvSpPr>
          <p:nvPr>
            <p:ph type="title"/>
          </p:nvPr>
        </p:nvSpPr>
        <p:spPr/>
        <p:txBody>
          <a:bodyPr/>
          <a:lstStyle/>
          <a:p>
            <a:r>
              <a:rPr lang="en-US" dirty="0"/>
              <a:t>Our Founders</a:t>
            </a:r>
          </a:p>
        </p:txBody>
      </p:sp>
      <p:sp>
        <p:nvSpPr>
          <p:cNvPr id="3" name="Content Placeholder 2">
            <a:extLst>
              <a:ext uri="{FF2B5EF4-FFF2-40B4-BE49-F238E27FC236}">
                <a16:creationId xmlns:a16="http://schemas.microsoft.com/office/drawing/2014/main" id="{1EDB42DF-C2C8-DD47-8F10-1BF68A220FF4}"/>
              </a:ext>
            </a:extLst>
          </p:cNvPr>
          <p:cNvSpPr>
            <a:spLocks noGrp="1"/>
          </p:cNvSpPr>
          <p:nvPr>
            <p:ph idx="1"/>
          </p:nvPr>
        </p:nvSpPr>
        <p:spPr>
          <a:xfrm>
            <a:off x="127000" y="923925"/>
            <a:ext cx="9017000" cy="5257800"/>
          </a:xfrm>
        </p:spPr>
        <p:txBody>
          <a:bodyPr/>
          <a:lstStyle/>
          <a:p>
            <a:pPr algn="just"/>
            <a:r>
              <a:rPr lang="en-US" sz="1800" b="1" dirty="0"/>
              <a:t>Rajesh Doshi</a:t>
            </a:r>
            <a:endParaRPr lang="en-US" sz="1600" dirty="0"/>
          </a:p>
          <a:p>
            <a:pPr marL="0" indent="0" algn="just">
              <a:buNone/>
            </a:pPr>
            <a:r>
              <a:rPr lang="en-US" sz="1600" i="1" dirty="0"/>
              <a:t>Founder and CEO</a:t>
            </a:r>
            <a:endParaRPr lang="en-US" sz="1600" dirty="0"/>
          </a:p>
          <a:p>
            <a:pPr marL="0" indent="0" algn="just">
              <a:buNone/>
            </a:pPr>
            <a:r>
              <a:rPr lang="en-US" sz="1600" dirty="0"/>
              <a:t>Rajesh is an alumnus of College of Engineering, Pune. He completed his Masters from Indian Institute of Science in Electronic Designs from CEDT. He has twenty five years of experience in Electronics and Instrumentation industry and is known for his technical acumen in providing solutions which has helped the business in establishing itself in the market as solution providers to OEMs. He has in- depth knowledge and expertise in working with embedded systems which results in providing easy and user friendly answers to complex engineering situations. His philosophy of “be your own customer” and his unique ability in understanding customer concerns has resulted in providing solutions that enhance Productivity and processes in the manufacturing industry.</a:t>
            </a:r>
          </a:p>
          <a:p>
            <a:pPr marL="0" indent="0" algn="just">
              <a:buNone/>
            </a:pPr>
            <a:endParaRPr lang="en-US" sz="1600" dirty="0"/>
          </a:p>
          <a:p>
            <a:pPr algn="just"/>
            <a:r>
              <a:rPr lang="en-US" sz="1800" b="1" dirty="0"/>
              <a:t>Swapna </a:t>
            </a:r>
            <a:r>
              <a:rPr lang="en-US" sz="1800" b="1" dirty="0" err="1"/>
              <a:t>Karnik</a:t>
            </a:r>
            <a:r>
              <a:rPr lang="en-US" sz="1800" b="1" dirty="0"/>
              <a:t>-Sankhe</a:t>
            </a:r>
            <a:endParaRPr lang="en-US" sz="1800" dirty="0"/>
          </a:p>
          <a:p>
            <a:pPr marL="0" indent="0" algn="just">
              <a:buNone/>
            </a:pPr>
            <a:r>
              <a:rPr lang="en-US" sz="1600" i="1" dirty="0"/>
              <a:t>Co-Founder and CFO / COO</a:t>
            </a:r>
            <a:endParaRPr lang="en-US" sz="1600" dirty="0"/>
          </a:p>
          <a:p>
            <a:pPr marL="0" indent="0" algn="just">
              <a:buNone/>
            </a:pPr>
            <a:r>
              <a:rPr lang="en-US" sz="1600" dirty="0"/>
              <a:t>Swapna is a Canadian CPA, CMA from Wilfrid Laurier University. She has over twenty years of experience working in Multinationals abroad. While in Canada, she has also worked for the Canadian Government. Her specialization in Management Accounting and experience in Management Information Systems makes her a valuable contributor to the Solution Building and Product Design process. Her philosophy is simple enhanced efficiencies result in increased productivity which leads to Shared Prosperity, the one which benefits both the employees and the customer. An articulate communicator and motivator, she has been capable of engaging and empowering employees to a high job satisfaction marker. She has been strong in directing and influencing the company’s vision and strategic planning.</a:t>
            </a:r>
          </a:p>
          <a:p>
            <a:pPr>
              <a:buNone/>
            </a:pPr>
            <a:endParaRPr lang="en-US" dirty="0"/>
          </a:p>
          <a:p>
            <a:pPr>
              <a:buNone/>
            </a:pPr>
            <a:endParaRPr lang="en-US" dirty="0"/>
          </a:p>
          <a:p>
            <a:endParaRPr lang="en-US" dirty="0"/>
          </a:p>
          <a:p>
            <a:endParaRPr lang="en-US" dirty="0"/>
          </a:p>
        </p:txBody>
      </p:sp>
      <p:sp>
        <p:nvSpPr>
          <p:cNvPr id="4" name="Footer Placeholder 3">
            <a:extLst>
              <a:ext uri="{FF2B5EF4-FFF2-40B4-BE49-F238E27FC236}">
                <a16:creationId xmlns:a16="http://schemas.microsoft.com/office/drawing/2014/main" id="{50EAEF5A-DAE1-4D41-B875-78FC3C1742F1}"/>
              </a:ext>
            </a:extLst>
          </p:cNvPr>
          <p:cNvSpPr>
            <a:spLocks noGrp="1"/>
          </p:cNvSpPr>
          <p:nvPr>
            <p:ph type="ftr" sz="quarter" idx="11"/>
          </p:nvPr>
        </p:nvSpPr>
        <p:spPr/>
        <p:txBody>
          <a:bodyPr/>
          <a:lstStyle/>
          <a:p>
            <a:pPr>
              <a:defRPr/>
            </a:pPr>
            <a:r>
              <a:rPr lang="en-US"/>
              <a:t>www.kvartech.com</a:t>
            </a:r>
            <a:endParaRPr lang="en-US" dirty="0"/>
          </a:p>
        </p:txBody>
      </p:sp>
      <p:sp>
        <p:nvSpPr>
          <p:cNvPr id="5" name="Slide Number Placeholder 4">
            <a:extLst>
              <a:ext uri="{FF2B5EF4-FFF2-40B4-BE49-F238E27FC236}">
                <a16:creationId xmlns:a16="http://schemas.microsoft.com/office/drawing/2014/main" id="{19E619BE-4749-F44B-B2A3-7FF58FA63808}"/>
              </a:ext>
            </a:extLst>
          </p:cNvPr>
          <p:cNvSpPr>
            <a:spLocks noGrp="1"/>
          </p:cNvSpPr>
          <p:nvPr>
            <p:ph type="sldNum" sz="quarter" idx="12"/>
          </p:nvPr>
        </p:nvSpPr>
        <p:spPr/>
        <p:txBody>
          <a:bodyPr/>
          <a:lstStyle/>
          <a:p>
            <a:pPr>
              <a:defRPr/>
            </a:pPr>
            <a:fld id="{894484C4-3C52-E842-801A-CDC34EA15CC0}" type="slidenum">
              <a:rPr lang="en-US" smtClean="0"/>
              <a:pPr>
                <a:defRPr/>
              </a:pPr>
              <a:t>4</a:t>
            </a:fld>
            <a:endParaRPr lang="en-US" dirty="0"/>
          </a:p>
        </p:txBody>
      </p:sp>
    </p:spTree>
    <p:extLst>
      <p:ext uri="{BB962C8B-B14F-4D97-AF65-F5344CB8AC3E}">
        <p14:creationId xmlns:p14="http://schemas.microsoft.com/office/powerpoint/2010/main" val="3185876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EED0-BE78-234C-A007-7E7CFF45B882}"/>
              </a:ext>
            </a:extLst>
          </p:cNvPr>
          <p:cNvSpPr>
            <a:spLocks noGrp="1"/>
          </p:cNvSpPr>
          <p:nvPr>
            <p:ph type="title"/>
          </p:nvPr>
        </p:nvSpPr>
        <p:spPr/>
        <p:txBody>
          <a:bodyPr/>
          <a:lstStyle/>
          <a:p>
            <a:r>
              <a:rPr lang="en-US" dirty="0"/>
              <a:t>We Manufacture</a:t>
            </a:r>
          </a:p>
        </p:txBody>
      </p:sp>
      <p:sp>
        <p:nvSpPr>
          <p:cNvPr id="4" name="Footer Placeholder 3">
            <a:extLst>
              <a:ext uri="{FF2B5EF4-FFF2-40B4-BE49-F238E27FC236}">
                <a16:creationId xmlns:a16="http://schemas.microsoft.com/office/drawing/2014/main" id="{50EAEF5A-DAE1-4D41-B875-78FC3C1742F1}"/>
              </a:ext>
            </a:extLst>
          </p:cNvPr>
          <p:cNvSpPr>
            <a:spLocks noGrp="1"/>
          </p:cNvSpPr>
          <p:nvPr>
            <p:ph type="ftr" sz="quarter" idx="11"/>
          </p:nvPr>
        </p:nvSpPr>
        <p:spPr/>
        <p:txBody>
          <a:bodyPr/>
          <a:lstStyle/>
          <a:p>
            <a:pPr>
              <a:defRPr/>
            </a:pPr>
            <a:r>
              <a:rPr lang="en-US"/>
              <a:t>www.kvartech.com</a:t>
            </a:r>
            <a:endParaRPr lang="en-US" dirty="0"/>
          </a:p>
        </p:txBody>
      </p:sp>
      <p:sp>
        <p:nvSpPr>
          <p:cNvPr id="5" name="Slide Number Placeholder 4">
            <a:extLst>
              <a:ext uri="{FF2B5EF4-FFF2-40B4-BE49-F238E27FC236}">
                <a16:creationId xmlns:a16="http://schemas.microsoft.com/office/drawing/2014/main" id="{19E619BE-4749-F44B-B2A3-7FF58FA63808}"/>
              </a:ext>
            </a:extLst>
          </p:cNvPr>
          <p:cNvSpPr>
            <a:spLocks noGrp="1"/>
          </p:cNvSpPr>
          <p:nvPr>
            <p:ph type="sldNum" sz="quarter" idx="12"/>
          </p:nvPr>
        </p:nvSpPr>
        <p:spPr/>
        <p:txBody>
          <a:bodyPr/>
          <a:lstStyle/>
          <a:p>
            <a:pPr>
              <a:defRPr/>
            </a:pPr>
            <a:fld id="{894484C4-3C52-E842-801A-CDC34EA15CC0}" type="slidenum">
              <a:rPr lang="en-US" smtClean="0"/>
              <a:pPr>
                <a:defRPr/>
              </a:pPr>
              <a:t>5</a:t>
            </a:fld>
            <a:endParaRPr lang="en-US" dirty="0"/>
          </a:p>
        </p:txBody>
      </p:sp>
      <p:sp>
        <p:nvSpPr>
          <p:cNvPr id="7" name="Content Placeholder 6">
            <a:extLst>
              <a:ext uri="{FF2B5EF4-FFF2-40B4-BE49-F238E27FC236}">
                <a16:creationId xmlns:a16="http://schemas.microsoft.com/office/drawing/2014/main" id="{909F721B-C6E3-46C5-91D4-55F8FED3434D}"/>
              </a:ext>
            </a:extLst>
          </p:cNvPr>
          <p:cNvSpPr>
            <a:spLocks noGrp="1"/>
          </p:cNvSpPr>
          <p:nvPr>
            <p:ph idx="1"/>
          </p:nvPr>
        </p:nvSpPr>
        <p:spPr>
          <a:xfrm>
            <a:off x="292100" y="1166018"/>
            <a:ext cx="8229600" cy="4525963"/>
          </a:xfrm>
        </p:spPr>
        <p:txBody>
          <a:bodyPr/>
          <a:lstStyle/>
          <a:p>
            <a:pPr marL="0" lvl="0" indent="0">
              <a:buNone/>
            </a:pPr>
            <a:r>
              <a:rPr lang="en-US" sz="2800" b="1" u="sng" dirty="0">
                <a:solidFill>
                  <a:prstClr val="black"/>
                </a:solidFill>
                <a:ea typeface="MS PGothic" pitchFamily="34" charset="-128"/>
              </a:rPr>
              <a:t>Indicators</a:t>
            </a:r>
            <a:endParaRPr lang="en-US" sz="3600" b="1" u="sng" dirty="0">
              <a:solidFill>
                <a:prstClr val="black"/>
              </a:solidFill>
              <a:ea typeface="MS PGothic" pitchFamily="34" charset="-128"/>
            </a:endParaRPr>
          </a:p>
          <a:p>
            <a:pPr lvl="0">
              <a:buFont typeface="Wingdings" panose="05000000000000000000" pitchFamily="2" charset="2"/>
              <a:buChar char="Ø"/>
            </a:pPr>
            <a:r>
              <a:rPr lang="en-US" sz="2000" dirty="0">
                <a:solidFill>
                  <a:prstClr val="black"/>
                </a:solidFill>
                <a:ea typeface="MS PGothic" pitchFamily="34" charset="-128"/>
              </a:rPr>
              <a:t>Temperature Indicator </a:t>
            </a:r>
          </a:p>
          <a:p>
            <a:pPr lvl="0">
              <a:buFont typeface="Wingdings" panose="05000000000000000000" pitchFamily="2" charset="2"/>
              <a:buChar char="Ø"/>
            </a:pPr>
            <a:r>
              <a:rPr lang="en-US" sz="2000" dirty="0">
                <a:solidFill>
                  <a:prstClr val="black"/>
                </a:solidFill>
                <a:ea typeface="MS PGothic" pitchFamily="34" charset="-128"/>
              </a:rPr>
              <a:t>RPM Indicator</a:t>
            </a:r>
          </a:p>
          <a:p>
            <a:pPr lvl="0">
              <a:buFont typeface="Wingdings" panose="05000000000000000000" pitchFamily="2" charset="2"/>
              <a:buChar char="Ø"/>
            </a:pPr>
            <a:r>
              <a:rPr lang="en-US" sz="2000" dirty="0">
                <a:solidFill>
                  <a:prstClr val="black"/>
                </a:solidFill>
                <a:ea typeface="MS PGothic" pitchFamily="34" charset="-128"/>
              </a:rPr>
              <a:t>Mega Watt Indicator</a:t>
            </a:r>
          </a:p>
          <a:p>
            <a:pPr lvl="0">
              <a:buFont typeface="Wingdings" panose="05000000000000000000" pitchFamily="2" charset="2"/>
              <a:buChar char="Ø"/>
            </a:pPr>
            <a:r>
              <a:rPr lang="en-US" sz="2000" dirty="0">
                <a:solidFill>
                  <a:prstClr val="black"/>
                </a:solidFill>
                <a:ea typeface="MS PGothic" pitchFamily="34" charset="-128"/>
              </a:rPr>
              <a:t>Humidity Indicator</a:t>
            </a:r>
          </a:p>
          <a:p>
            <a:pPr lvl="0">
              <a:buFont typeface="Wingdings" panose="05000000000000000000" pitchFamily="2" charset="2"/>
              <a:buChar char="Ø"/>
            </a:pPr>
            <a:r>
              <a:rPr lang="en-US" sz="2000" dirty="0">
                <a:solidFill>
                  <a:prstClr val="black"/>
                </a:solidFill>
                <a:ea typeface="MS PGothic" pitchFamily="34" charset="-128"/>
              </a:rPr>
              <a:t>Jumbo Indicator</a:t>
            </a:r>
          </a:p>
          <a:p>
            <a:pPr lvl="0">
              <a:buFont typeface="Wingdings" panose="05000000000000000000" pitchFamily="2" charset="2"/>
              <a:buChar char="Ø"/>
            </a:pPr>
            <a:r>
              <a:rPr lang="en-US" sz="2000" dirty="0">
                <a:solidFill>
                  <a:prstClr val="black"/>
                </a:solidFill>
                <a:ea typeface="MS PGothic" pitchFamily="34" charset="-128"/>
              </a:rPr>
              <a:t>Programmable Indicator</a:t>
            </a:r>
          </a:p>
          <a:p>
            <a:pPr lvl="0">
              <a:buFont typeface="Wingdings" panose="05000000000000000000" pitchFamily="2" charset="2"/>
              <a:buChar char="Ø"/>
            </a:pPr>
            <a:r>
              <a:rPr lang="en-US" sz="2000" dirty="0">
                <a:solidFill>
                  <a:prstClr val="black"/>
                </a:solidFill>
                <a:ea typeface="MS PGothic" pitchFamily="34" charset="-128"/>
              </a:rPr>
              <a:t>Temp-Humidity Indicator</a:t>
            </a:r>
          </a:p>
          <a:p>
            <a:pPr lvl="0">
              <a:buFont typeface="Wingdings" panose="05000000000000000000" pitchFamily="2" charset="2"/>
              <a:buChar char="Ø"/>
            </a:pPr>
            <a:r>
              <a:rPr lang="en-US" sz="2000" dirty="0">
                <a:solidFill>
                  <a:prstClr val="black"/>
                </a:solidFill>
                <a:ea typeface="MS PGothic" pitchFamily="34" charset="-128"/>
              </a:rPr>
              <a:t>Load Indicator</a:t>
            </a:r>
          </a:p>
        </p:txBody>
      </p:sp>
      <p:pic>
        <p:nvPicPr>
          <p:cNvPr id="1028" name="Picture 4" descr="Mega Watt Indicators">
            <a:extLst>
              <a:ext uri="{FF2B5EF4-FFF2-40B4-BE49-F238E27FC236}">
                <a16:creationId xmlns:a16="http://schemas.microsoft.com/office/drawing/2014/main" id="{43A7B87D-4C15-4C04-B4D9-705E18E70F71}"/>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t="28673" b="31162"/>
          <a:stretch/>
        </p:blipFill>
        <p:spPr bwMode="auto">
          <a:xfrm>
            <a:off x="63500" y="4819866"/>
            <a:ext cx="4597400" cy="1549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Humidity Indicator">
            <a:extLst>
              <a:ext uri="{FF2B5EF4-FFF2-40B4-BE49-F238E27FC236}">
                <a16:creationId xmlns:a16="http://schemas.microsoft.com/office/drawing/2014/main" id="{C2BEF602-1C3F-4D80-8096-DA0D4A8BC0EC}"/>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5733" t="8311" r="16667" b="6155"/>
          <a:stretch/>
        </p:blipFill>
        <p:spPr bwMode="auto">
          <a:xfrm>
            <a:off x="3289301" y="1590510"/>
            <a:ext cx="2247900" cy="18384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4" name="Picture 10" descr="Jumbo Indicators">
            <a:extLst>
              <a:ext uri="{FF2B5EF4-FFF2-40B4-BE49-F238E27FC236}">
                <a16:creationId xmlns:a16="http://schemas.microsoft.com/office/drawing/2014/main" id="{0DE3CF7B-1F9B-463B-A19B-78002DDAEF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0" t="35195" r="5733" b="28891"/>
          <a:stretch/>
        </p:blipFill>
        <p:spPr bwMode="auto">
          <a:xfrm>
            <a:off x="4800600" y="4700587"/>
            <a:ext cx="4279900" cy="17069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9417718-60FD-1A0A-4AE8-ED0EC7B07179}"/>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l="-35845" t="-35847" r="-1" b="27433"/>
          <a:stretch/>
        </p:blipFill>
        <p:spPr>
          <a:xfrm>
            <a:off x="4524247" y="-472406"/>
            <a:ext cx="4619753" cy="4612516"/>
          </a:xfrm>
          <a:prstGeom prst="rect">
            <a:avLst/>
          </a:prstGeom>
        </p:spPr>
      </p:pic>
    </p:spTree>
    <p:extLst>
      <p:ext uri="{BB962C8B-B14F-4D97-AF65-F5344CB8AC3E}">
        <p14:creationId xmlns:p14="http://schemas.microsoft.com/office/powerpoint/2010/main" val="3185876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EED0-BE78-234C-A007-7E7CFF45B882}"/>
              </a:ext>
            </a:extLst>
          </p:cNvPr>
          <p:cNvSpPr>
            <a:spLocks noGrp="1"/>
          </p:cNvSpPr>
          <p:nvPr>
            <p:ph type="title"/>
          </p:nvPr>
        </p:nvSpPr>
        <p:spPr/>
        <p:txBody>
          <a:bodyPr/>
          <a:lstStyle/>
          <a:p>
            <a:r>
              <a:rPr lang="en-US" dirty="0"/>
              <a:t>We Manufacture</a:t>
            </a:r>
          </a:p>
        </p:txBody>
      </p:sp>
      <p:sp>
        <p:nvSpPr>
          <p:cNvPr id="4" name="Footer Placeholder 3">
            <a:extLst>
              <a:ext uri="{FF2B5EF4-FFF2-40B4-BE49-F238E27FC236}">
                <a16:creationId xmlns:a16="http://schemas.microsoft.com/office/drawing/2014/main" id="{50EAEF5A-DAE1-4D41-B875-78FC3C1742F1}"/>
              </a:ext>
            </a:extLst>
          </p:cNvPr>
          <p:cNvSpPr>
            <a:spLocks noGrp="1"/>
          </p:cNvSpPr>
          <p:nvPr>
            <p:ph type="ftr" sz="quarter" idx="11"/>
          </p:nvPr>
        </p:nvSpPr>
        <p:spPr/>
        <p:txBody>
          <a:bodyPr/>
          <a:lstStyle/>
          <a:p>
            <a:pPr>
              <a:defRPr/>
            </a:pPr>
            <a:r>
              <a:rPr lang="en-US"/>
              <a:t>www.kvartech.com</a:t>
            </a:r>
            <a:endParaRPr lang="en-US" dirty="0"/>
          </a:p>
        </p:txBody>
      </p:sp>
      <p:sp>
        <p:nvSpPr>
          <p:cNvPr id="5" name="Slide Number Placeholder 4">
            <a:extLst>
              <a:ext uri="{FF2B5EF4-FFF2-40B4-BE49-F238E27FC236}">
                <a16:creationId xmlns:a16="http://schemas.microsoft.com/office/drawing/2014/main" id="{19E619BE-4749-F44B-B2A3-7FF58FA63808}"/>
              </a:ext>
            </a:extLst>
          </p:cNvPr>
          <p:cNvSpPr>
            <a:spLocks noGrp="1"/>
          </p:cNvSpPr>
          <p:nvPr>
            <p:ph type="sldNum" sz="quarter" idx="12"/>
          </p:nvPr>
        </p:nvSpPr>
        <p:spPr/>
        <p:txBody>
          <a:bodyPr/>
          <a:lstStyle/>
          <a:p>
            <a:pPr>
              <a:defRPr/>
            </a:pPr>
            <a:fld id="{894484C4-3C52-E842-801A-CDC34EA15CC0}" type="slidenum">
              <a:rPr lang="en-US" smtClean="0"/>
              <a:pPr>
                <a:defRPr/>
              </a:pPr>
              <a:t>6</a:t>
            </a:fld>
            <a:endParaRPr lang="en-US" dirty="0"/>
          </a:p>
        </p:txBody>
      </p:sp>
      <p:sp>
        <p:nvSpPr>
          <p:cNvPr id="7" name="Content Placeholder 6">
            <a:extLst>
              <a:ext uri="{FF2B5EF4-FFF2-40B4-BE49-F238E27FC236}">
                <a16:creationId xmlns:a16="http://schemas.microsoft.com/office/drawing/2014/main" id="{909F721B-C6E3-46C5-91D4-55F8FED3434D}"/>
              </a:ext>
            </a:extLst>
          </p:cNvPr>
          <p:cNvSpPr>
            <a:spLocks noGrp="1"/>
          </p:cNvSpPr>
          <p:nvPr>
            <p:ph idx="1"/>
          </p:nvPr>
        </p:nvSpPr>
        <p:spPr>
          <a:xfrm>
            <a:off x="69714" y="1166018"/>
            <a:ext cx="3665291" cy="4525963"/>
          </a:xfrm>
        </p:spPr>
        <p:txBody>
          <a:bodyPr/>
          <a:lstStyle/>
          <a:p>
            <a:pPr marL="0" lvl="0" indent="0">
              <a:buNone/>
            </a:pPr>
            <a:r>
              <a:rPr lang="en-US" sz="2800" b="1" u="sng" dirty="0">
                <a:solidFill>
                  <a:prstClr val="black"/>
                </a:solidFill>
                <a:ea typeface="MS PGothic" pitchFamily="34" charset="-128"/>
              </a:rPr>
              <a:t>Information Display</a:t>
            </a:r>
            <a:endParaRPr lang="en-US" sz="3600" b="1" u="sng" dirty="0">
              <a:solidFill>
                <a:prstClr val="black"/>
              </a:solidFill>
              <a:ea typeface="MS PGothic" pitchFamily="34" charset="-128"/>
            </a:endParaRPr>
          </a:p>
          <a:p>
            <a:pPr lvl="0">
              <a:buFont typeface="Wingdings" panose="05000000000000000000" pitchFamily="2" charset="2"/>
              <a:buChar char="Ø"/>
            </a:pPr>
            <a:r>
              <a:rPr lang="en-US" sz="2000" dirty="0">
                <a:solidFill>
                  <a:prstClr val="black"/>
                </a:solidFill>
                <a:ea typeface="MS PGothic" pitchFamily="34" charset="-128"/>
              </a:rPr>
              <a:t>Production LED Display</a:t>
            </a:r>
          </a:p>
          <a:p>
            <a:pPr lvl="0">
              <a:buFont typeface="Wingdings" panose="05000000000000000000" pitchFamily="2" charset="2"/>
              <a:buChar char="Ø"/>
            </a:pPr>
            <a:r>
              <a:rPr lang="en-US" sz="2000" dirty="0">
                <a:solidFill>
                  <a:prstClr val="black"/>
                </a:solidFill>
                <a:ea typeface="MS PGothic" pitchFamily="34" charset="-128"/>
              </a:rPr>
              <a:t>Profibus Display</a:t>
            </a:r>
          </a:p>
          <a:p>
            <a:pPr lvl="0">
              <a:buFont typeface="Wingdings" panose="05000000000000000000" pitchFamily="2" charset="2"/>
              <a:buChar char="Ø"/>
            </a:pPr>
            <a:r>
              <a:rPr lang="en-US" sz="2000" dirty="0">
                <a:solidFill>
                  <a:prstClr val="black"/>
                </a:solidFill>
                <a:ea typeface="MS PGothic" pitchFamily="34" charset="-128"/>
              </a:rPr>
              <a:t>Scrolling LED Display</a:t>
            </a:r>
          </a:p>
          <a:p>
            <a:pPr lvl="0">
              <a:buFont typeface="Wingdings" panose="05000000000000000000" pitchFamily="2" charset="2"/>
              <a:buChar char="Ø"/>
            </a:pPr>
            <a:r>
              <a:rPr lang="en-US" sz="2000" dirty="0">
                <a:solidFill>
                  <a:prstClr val="black"/>
                </a:solidFill>
                <a:ea typeface="MS PGothic" pitchFamily="34" charset="-128"/>
              </a:rPr>
              <a:t>Token Display</a:t>
            </a:r>
          </a:p>
          <a:p>
            <a:pPr lvl="0">
              <a:buFont typeface="Wingdings" panose="05000000000000000000" pitchFamily="2" charset="2"/>
              <a:buChar char="Ø"/>
            </a:pPr>
            <a:r>
              <a:rPr lang="en-US" sz="2000" dirty="0">
                <a:solidFill>
                  <a:prstClr val="black"/>
                </a:solidFill>
                <a:ea typeface="MS PGothic" pitchFamily="34" charset="-128"/>
              </a:rPr>
              <a:t>Fixed Message Display</a:t>
            </a:r>
          </a:p>
          <a:p>
            <a:pPr lvl="0">
              <a:buFont typeface="Wingdings" panose="05000000000000000000" pitchFamily="2" charset="2"/>
              <a:buChar char="Ø"/>
            </a:pPr>
            <a:r>
              <a:rPr lang="en-US" sz="2000" dirty="0">
                <a:solidFill>
                  <a:prstClr val="black"/>
                </a:solidFill>
                <a:ea typeface="MS PGothic" pitchFamily="34" charset="-128"/>
              </a:rPr>
              <a:t>Food Waste Display</a:t>
            </a:r>
          </a:p>
          <a:p>
            <a:pPr lvl="0">
              <a:buFont typeface="Wingdings" panose="05000000000000000000" pitchFamily="2" charset="2"/>
              <a:buChar char="Ø"/>
            </a:pPr>
            <a:r>
              <a:rPr lang="en-US" sz="2000" dirty="0">
                <a:solidFill>
                  <a:prstClr val="black"/>
                </a:solidFill>
                <a:ea typeface="MS PGothic" pitchFamily="34" charset="-128"/>
              </a:rPr>
              <a:t>BED Number Display</a:t>
            </a:r>
          </a:p>
          <a:p>
            <a:pPr lvl="0">
              <a:buFont typeface="Wingdings" panose="05000000000000000000" pitchFamily="2" charset="2"/>
              <a:buChar char="Ø"/>
            </a:pPr>
            <a:r>
              <a:rPr lang="en-US" sz="2000" dirty="0">
                <a:solidFill>
                  <a:prstClr val="black"/>
                </a:solidFill>
                <a:ea typeface="MS PGothic" pitchFamily="34" charset="-128"/>
              </a:rPr>
              <a:t>Advertising Display</a:t>
            </a:r>
          </a:p>
          <a:p>
            <a:pPr lvl="0">
              <a:buFont typeface="Wingdings" panose="05000000000000000000" pitchFamily="2" charset="2"/>
              <a:buChar char="Ø"/>
            </a:pPr>
            <a:r>
              <a:rPr lang="en-US" sz="2000" dirty="0">
                <a:solidFill>
                  <a:prstClr val="black"/>
                </a:solidFill>
                <a:ea typeface="MS PGothic" pitchFamily="34" charset="-128"/>
              </a:rPr>
              <a:t>Elevator/ Lift Floor Display</a:t>
            </a:r>
          </a:p>
        </p:txBody>
      </p:sp>
      <p:pic>
        <p:nvPicPr>
          <p:cNvPr id="3076" name="Picture 4" descr="Token Display with Digital Time">
            <a:extLst>
              <a:ext uri="{FF2B5EF4-FFF2-40B4-BE49-F238E27FC236}">
                <a16:creationId xmlns:a16="http://schemas.microsoft.com/office/drawing/2014/main" id="{696D2D8C-A1AC-49EF-ADBD-4D9A4FF23272}"/>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530945" y="1097171"/>
            <a:ext cx="2509070" cy="16786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8" name="Picture 6" descr="Information Displays">
            <a:extLst>
              <a:ext uri="{FF2B5EF4-FFF2-40B4-BE49-F238E27FC236}">
                <a16:creationId xmlns:a16="http://schemas.microsoft.com/office/drawing/2014/main" id="{6D087FD1-FE90-41B1-AE9E-3453975505D0}"/>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4913" t="24512" r="15929" b="11263"/>
          <a:stretch/>
        </p:blipFill>
        <p:spPr bwMode="auto">
          <a:xfrm>
            <a:off x="2970541" y="2816511"/>
            <a:ext cx="2581128" cy="15706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080" name="Picture 8" descr="Scrolling LED Display">
            <a:extLst>
              <a:ext uri="{FF2B5EF4-FFF2-40B4-BE49-F238E27FC236}">
                <a16:creationId xmlns:a16="http://schemas.microsoft.com/office/drawing/2014/main" id="{529F9BF3-12F1-4286-AE0C-18761CA94078}"/>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26831" b="18373"/>
          <a:stretch/>
        </p:blipFill>
        <p:spPr bwMode="auto">
          <a:xfrm>
            <a:off x="589722" y="5082293"/>
            <a:ext cx="4669584" cy="130482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LED Display For Production">
            <a:extLst>
              <a:ext uri="{FF2B5EF4-FFF2-40B4-BE49-F238E27FC236}">
                <a16:creationId xmlns:a16="http://schemas.microsoft.com/office/drawing/2014/main" id="{A876DDE0-C4C9-4859-92BC-A29CD9BF814B}"/>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3710" t="5055" r="5813" b="14779"/>
          <a:stretch/>
        </p:blipFill>
        <p:spPr bwMode="auto">
          <a:xfrm>
            <a:off x="3253140" y="576471"/>
            <a:ext cx="3094390" cy="20672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13964A9-E113-D5D9-0965-F53FD452B062}"/>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l="9638" t="4148" r="9144" b="30077"/>
          <a:stretch/>
        </p:blipFill>
        <p:spPr>
          <a:xfrm>
            <a:off x="5718258" y="2877653"/>
            <a:ext cx="3223498" cy="3403876"/>
          </a:xfrm>
          <a:prstGeom prst="rect">
            <a:avLst/>
          </a:prstGeom>
        </p:spPr>
      </p:pic>
    </p:spTree>
    <p:extLst>
      <p:ext uri="{BB962C8B-B14F-4D97-AF65-F5344CB8AC3E}">
        <p14:creationId xmlns:p14="http://schemas.microsoft.com/office/powerpoint/2010/main" val="2144025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EED0-BE78-234C-A007-7E7CFF45B882}"/>
              </a:ext>
            </a:extLst>
          </p:cNvPr>
          <p:cNvSpPr>
            <a:spLocks noGrp="1"/>
          </p:cNvSpPr>
          <p:nvPr>
            <p:ph type="title"/>
          </p:nvPr>
        </p:nvSpPr>
        <p:spPr/>
        <p:txBody>
          <a:bodyPr/>
          <a:lstStyle/>
          <a:p>
            <a:r>
              <a:rPr lang="en-US" dirty="0"/>
              <a:t>We Manufacture</a:t>
            </a:r>
          </a:p>
        </p:txBody>
      </p:sp>
      <p:sp>
        <p:nvSpPr>
          <p:cNvPr id="4" name="Footer Placeholder 3">
            <a:extLst>
              <a:ext uri="{FF2B5EF4-FFF2-40B4-BE49-F238E27FC236}">
                <a16:creationId xmlns:a16="http://schemas.microsoft.com/office/drawing/2014/main" id="{50EAEF5A-DAE1-4D41-B875-78FC3C1742F1}"/>
              </a:ext>
            </a:extLst>
          </p:cNvPr>
          <p:cNvSpPr>
            <a:spLocks noGrp="1"/>
          </p:cNvSpPr>
          <p:nvPr>
            <p:ph type="ftr" sz="quarter" idx="11"/>
          </p:nvPr>
        </p:nvSpPr>
        <p:spPr/>
        <p:txBody>
          <a:bodyPr/>
          <a:lstStyle/>
          <a:p>
            <a:pPr>
              <a:defRPr/>
            </a:pPr>
            <a:r>
              <a:rPr lang="en-US"/>
              <a:t>www.kvartech.com</a:t>
            </a:r>
            <a:endParaRPr lang="en-US" dirty="0"/>
          </a:p>
        </p:txBody>
      </p:sp>
      <p:sp>
        <p:nvSpPr>
          <p:cNvPr id="5" name="Slide Number Placeholder 4">
            <a:extLst>
              <a:ext uri="{FF2B5EF4-FFF2-40B4-BE49-F238E27FC236}">
                <a16:creationId xmlns:a16="http://schemas.microsoft.com/office/drawing/2014/main" id="{19E619BE-4749-F44B-B2A3-7FF58FA63808}"/>
              </a:ext>
            </a:extLst>
          </p:cNvPr>
          <p:cNvSpPr>
            <a:spLocks noGrp="1"/>
          </p:cNvSpPr>
          <p:nvPr>
            <p:ph type="sldNum" sz="quarter" idx="12"/>
          </p:nvPr>
        </p:nvSpPr>
        <p:spPr/>
        <p:txBody>
          <a:bodyPr/>
          <a:lstStyle/>
          <a:p>
            <a:pPr>
              <a:defRPr/>
            </a:pPr>
            <a:fld id="{894484C4-3C52-E842-801A-CDC34EA15CC0}" type="slidenum">
              <a:rPr lang="en-US" smtClean="0"/>
              <a:pPr>
                <a:defRPr/>
              </a:pPr>
              <a:t>7</a:t>
            </a:fld>
            <a:endParaRPr lang="en-US" dirty="0"/>
          </a:p>
        </p:txBody>
      </p:sp>
      <p:sp>
        <p:nvSpPr>
          <p:cNvPr id="7" name="Content Placeholder 6">
            <a:extLst>
              <a:ext uri="{FF2B5EF4-FFF2-40B4-BE49-F238E27FC236}">
                <a16:creationId xmlns:a16="http://schemas.microsoft.com/office/drawing/2014/main" id="{909F721B-C6E3-46C5-91D4-55F8FED3434D}"/>
              </a:ext>
            </a:extLst>
          </p:cNvPr>
          <p:cNvSpPr>
            <a:spLocks noGrp="1"/>
          </p:cNvSpPr>
          <p:nvPr>
            <p:ph idx="1"/>
          </p:nvPr>
        </p:nvSpPr>
        <p:spPr>
          <a:xfrm>
            <a:off x="69714" y="1015705"/>
            <a:ext cx="5619886" cy="4525963"/>
          </a:xfrm>
        </p:spPr>
        <p:txBody>
          <a:bodyPr/>
          <a:lstStyle/>
          <a:p>
            <a:pPr marL="0" lvl="0" indent="0">
              <a:buNone/>
            </a:pPr>
            <a:r>
              <a:rPr lang="en-US" sz="2800" b="1" u="sng" dirty="0">
                <a:solidFill>
                  <a:prstClr val="black"/>
                </a:solidFill>
                <a:ea typeface="MS PGothic" pitchFamily="34" charset="-128"/>
              </a:rPr>
              <a:t>Digital LED Clock</a:t>
            </a:r>
            <a:endParaRPr lang="en-US" sz="3600" b="1" u="sng" dirty="0">
              <a:solidFill>
                <a:prstClr val="black"/>
              </a:solidFill>
              <a:ea typeface="MS PGothic" pitchFamily="34" charset="-128"/>
            </a:endParaRPr>
          </a:p>
          <a:p>
            <a:pPr lvl="0">
              <a:buFont typeface="Wingdings" panose="05000000000000000000" pitchFamily="2" charset="2"/>
              <a:buChar char="Ø"/>
            </a:pPr>
            <a:r>
              <a:rPr lang="en-US" sz="2000" dirty="0">
                <a:solidFill>
                  <a:prstClr val="black"/>
                </a:solidFill>
                <a:ea typeface="MS PGothic" pitchFamily="34" charset="-128"/>
              </a:rPr>
              <a:t>Smart Clock</a:t>
            </a:r>
          </a:p>
          <a:p>
            <a:pPr lvl="0">
              <a:buFont typeface="Wingdings" panose="05000000000000000000" pitchFamily="2" charset="2"/>
              <a:buChar char="Ø"/>
            </a:pPr>
            <a:r>
              <a:rPr lang="en-US" sz="2000" dirty="0">
                <a:solidFill>
                  <a:prstClr val="black"/>
                </a:solidFill>
                <a:ea typeface="MS PGothic" pitchFamily="34" charset="-128"/>
              </a:rPr>
              <a:t>Digital Clock</a:t>
            </a:r>
          </a:p>
          <a:p>
            <a:pPr lvl="0">
              <a:buFont typeface="Wingdings" panose="05000000000000000000" pitchFamily="2" charset="2"/>
              <a:buChar char="Ø"/>
            </a:pPr>
            <a:r>
              <a:rPr lang="en-US" sz="2000" dirty="0">
                <a:solidFill>
                  <a:prstClr val="black"/>
                </a:solidFill>
                <a:ea typeface="MS PGothic" pitchFamily="34" charset="-128"/>
              </a:rPr>
              <a:t>Temple Display</a:t>
            </a:r>
          </a:p>
          <a:p>
            <a:pPr lvl="0">
              <a:buFont typeface="Wingdings" panose="05000000000000000000" pitchFamily="2" charset="2"/>
              <a:buChar char="Ø"/>
            </a:pPr>
            <a:r>
              <a:rPr lang="en-US" sz="2000" dirty="0">
                <a:solidFill>
                  <a:prstClr val="black"/>
                </a:solidFill>
                <a:ea typeface="MS PGothic" pitchFamily="34" charset="-128"/>
              </a:rPr>
              <a:t>World Time Clock</a:t>
            </a:r>
          </a:p>
          <a:p>
            <a:pPr lvl="0">
              <a:buFont typeface="Wingdings" panose="05000000000000000000" pitchFamily="2" charset="2"/>
              <a:buChar char="Ø"/>
            </a:pPr>
            <a:r>
              <a:rPr lang="en-US" sz="2000" dirty="0">
                <a:solidFill>
                  <a:prstClr val="black"/>
                </a:solidFill>
                <a:ea typeface="MS PGothic" pitchFamily="34" charset="-128"/>
              </a:rPr>
              <a:t>World Clock with Scrolling Message Display</a:t>
            </a:r>
          </a:p>
          <a:p>
            <a:pPr lvl="0">
              <a:buFont typeface="Wingdings" panose="05000000000000000000" pitchFamily="2" charset="2"/>
              <a:buChar char="Ø"/>
            </a:pPr>
            <a:r>
              <a:rPr lang="en-US" sz="2000" dirty="0">
                <a:solidFill>
                  <a:prstClr val="black"/>
                </a:solidFill>
                <a:ea typeface="MS PGothic" pitchFamily="34" charset="-128"/>
              </a:rPr>
              <a:t>Synchronized Clock</a:t>
            </a:r>
          </a:p>
          <a:p>
            <a:pPr lvl="0">
              <a:buFont typeface="Wingdings" panose="05000000000000000000" pitchFamily="2" charset="2"/>
              <a:buChar char="Ø"/>
            </a:pPr>
            <a:r>
              <a:rPr lang="en-US" sz="2000" dirty="0">
                <a:solidFill>
                  <a:prstClr val="black"/>
                </a:solidFill>
                <a:ea typeface="MS PGothic" pitchFamily="34" charset="-128"/>
              </a:rPr>
              <a:t>GPS Synchronized Clock</a:t>
            </a:r>
          </a:p>
          <a:p>
            <a:pPr lvl="0">
              <a:buFont typeface="Wingdings" panose="05000000000000000000" pitchFamily="2" charset="2"/>
              <a:buChar char="Ø"/>
            </a:pPr>
            <a:r>
              <a:rPr lang="en-US" sz="2000" dirty="0">
                <a:solidFill>
                  <a:prstClr val="black"/>
                </a:solidFill>
                <a:ea typeface="MS PGothic" pitchFamily="34" charset="-128"/>
              </a:rPr>
              <a:t>Stopwatch Display</a:t>
            </a:r>
          </a:p>
          <a:p>
            <a:pPr lvl="0">
              <a:buFont typeface="Wingdings" panose="05000000000000000000" pitchFamily="2" charset="2"/>
              <a:buChar char="Ø"/>
            </a:pPr>
            <a:endParaRPr lang="en-US" sz="2000" dirty="0">
              <a:solidFill>
                <a:prstClr val="black"/>
              </a:solidFill>
              <a:ea typeface="MS PGothic" pitchFamily="34" charset="-128"/>
            </a:endParaRPr>
          </a:p>
          <a:p>
            <a:pPr lvl="0">
              <a:buFont typeface="Wingdings" panose="05000000000000000000" pitchFamily="2" charset="2"/>
              <a:buChar char="Ø"/>
            </a:pPr>
            <a:endParaRPr lang="en-US" sz="2000" dirty="0">
              <a:solidFill>
                <a:prstClr val="black"/>
              </a:solidFill>
              <a:ea typeface="MS PGothic" pitchFamily="34" charset="-128"/>
            </a:endParaRPr>
          </a:p>
          <a:p>
            <a:pPr lvl="0">
              <a:buFont typeface="Wingdings" panose="05000000000000000000" pitchFamily="2" charset="2"/>
              <a:buChar char="Ø"/>
            </a:pPr>
            <a:endParaRPr lang="en-US" sz="2000" dirty="0">
              <a:solidFill>
                <a:prstClr val="black"/>
              </a:solidFill>
              <a:ea typeface="MS PGothic" pitchFamily="34" charset="-128"/>
            </a:endParaRPr>
          </a:p>
        </p:txBody>
      </p:sp>
      <p:pic>
        <p:nvPicPr>
          <p:cNvPr id="4100" name="Picture 4" descr="GPS Synchronised Clock">
            <a:extLst>
              <a:ext uri="{FF2B5EF4-FFF2-40B4-BE49-F238E27FC236}">
                <a16:creationId xmlns:a16="http://schemas.microsoft.com/office/drawing/2014/main" id="{1633DDF5-093B-40C0-98AC-01D9D574465E}"/>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r="9463"/>
          <a:stretch/>
        </p:blipFill>
        <p:spPr bwMode="auto">
          <a:xfrm>
            <a:off x="8247" y="4473258"/>
            <a:ext cx="2904804" cy="198151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World Clock">
            <a:extLst>
              <a:ext uri="{FF2B5EF4-FFF2-40B4-BE49-F238E27FC236}">
                <a16:creationId xmlns:a16="http://schemas.microsoft.com/office/drawing/2014/main" id="{F7B784B5-6D5C-4AE9-AD63-9EA6C8BF89AF}"/>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14648" t="7999" r="6114" b="19807"/>
          <a:stretch/>
        </p:blipFill>
        <p:spPr bwMode="auto">
          <a:xfrm>
            <a:off x="3045196" y="3429000"/>
            <a:ext cx="3198009" cy="195972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mart Clock">
            <a:extLst>
              <a:ext uri="{FF2B5EF4-FFF2-40B4-BE49-F238E27FC236}">
                <a16:creationId xmlns:a16="http://schemas.microsoft.com/office/drawing/2014/main" id="{7BCBAFE8-ECCB-4AD5-B91E-0AD7FEE67E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0" t="2444" r="18458" b="12286"/>
          <a:stretch/>
        </p:blipFill>
        <p:spPr bwMode="auto">
          <a:xfrm>
            <a:off x="6229067" y="1258957"/>
            <a:ext cx="2788677" cy="4060994"/>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Temple Display">
            <a:extLst>
              <a:ext uri="{FF2B5EF4-FFF2-40B4-BE49-F238E27FC236}">
                <a16:creationId xmlns:a16="http://schemas.microsoft.com/office/drawing/2014/main" id="{FF9D09F7-B3EE-4CFE-BFF2-D0C59EBA765C}"/>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3067" t="3643" r="3372" b="22249"/>
          <a:stretch/>
        </p:blipFill>
        <p:spPr bwMode="auto">
          <a:xfrm>
            <a:off x="2850770" y="993987"/>
            <a:ext cx="3262171" cy="17270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5325DF9-D59C-60F0-2006-9FFCCCAE9A1E}"/>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305463" y="5468522"/>
            <a:ext cx="5712282" cy="898221"/>
          </a:xfrm>
          <a:prstGeom prst="rect">
            <a:avLst/>
          </a:prstGeom>
        </p:spPr>
      </p:pic>
    </p:spTree>
    <p:extLst>
      <p:ext uri="{BB962C8B-B14F-4D97-AF65-F5344CB8AC3E}">
        <p14:creationId xmlns:p14="http://schemas.microsoft.com/office/powerpoint/2010/main" val="2719990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EED0-BE78-234C-A007-7E7CFF45B882}"/>
              </a:ext>
            </a:extLst>
          </p:cNvPr>
          <p:cNvSpPr>
            <a:spLocks noGrp="1"/>
          </p:cNvSpPr>
          <p:nvPr>
            <p:ph type="title"/>
          </p:nvPr>
        </p:nvSpPr>
        <p:spPr/>
        <p:txBody>
          <a:bodyPr/>
          <a:lstStyle/>
          <a:p>
            <a:r>
              <a:rPr lang="en-US" dirty="0"/>
              <a:t>We Manufacture</a:t>
            </a:r>
          </a:p>
        </p:txBody>
      </p:sp>
      <p:sp>
        <p:nvSpPr>
          <p:cNvPr id="4" name="Footer Placeholder 3">
            <a:extLst>
              <a:ext uri="{FF2B5EF4-FFF2-40B4-BE49-F238E27FC236}">
                <a16:creationId xmlns:a16="http://schemas.microsoft.com/office/drawing/2014/main" id="{50EAEF5A-DAE1-4D41-B875-78FC3C1742F1}"/>
              </a:ext>
            </a:extLst>
          </p:cNvPr>
          <p:cNvSpPr>
            <a:spLocks noGrp="1"/>
          </p:cNvSpPr>
          <p:nvPr>
            <p:ph type="ftr" sz="quarter" idx="11"/>
          </p:nvPr>
        </p:nvSpPr>
        <p:spPr/>
        <p:txBody>
          <a:bodyPr/>
          <a:lstStyle/>
          <a:p>
            <a:pPr>
              <a:defRPr/>
            </a:pPr>
            <a:r>
              <a:rPr lang="en-US"/>
              <a:t>www.kvartech.com</a:t>
            </a:r>
            <a:endParaRPr lang="en-US" dirty="0"/>
          </a:p>
        </p:txBody>
      </p:sp>
      <p:sp>
        <p:nvSpPr>
          <p:cNvPr id="5" name="Slide Number Placeholder 4">
            <a:extLst>
              <a:ext uri="{FF2B5EF4-FFF2-40B4-BE49-F238E27FC236}">
                <a16:creationId xmlns:a16="http://schemas.microsoft.com/office/drawing/2014/main" id="{19E619BE-4749-F44B-B2A3-7FF58FA63808}"/>
              </a:ext>
            </a:extLst>
          </p:cNvPr>
          <p:cNvSpPr>
            <a:spLocks noGrp="1"/>
          </p:cNvSpPr>
          <p:nvPr>
            <p:ph type="sldNum" sz="quarter" idx="12"/>
          </p:nvPr>
        </p:nvSpPr>
        <p:spPr/>
        <p:txBody>
          <a:bodyPr/>
          <a:lstStyle/>
          <a:p>
            <a:pPr>
              <a:defRPr/>
            </a:pPr>
            <a:fld id="{894484C4-3C52-E842-801A-CDC34EA15CC0}" type="slidenum">
              <a:rPr lang="en-US" smtClean="0"/>
              <a:pPr>
                <a:defRPr/>
              </a:pPr>
              <a:t>8</a:t>
            </a:fld>
            <a:endParaRPr lang="en-US" dirty="0"/>
          </a:p>
        </p:txBody>
      </p:sp>
      <p:sp>
        <p:nvSpPr>
          <p:cNvPr id="7" name="Content Placeholder 6">
            <a:extLst>
              <a:ext uri="{FF2B5EF4-FFF2-40B4-BE49-F238E27FC236}">
                <a16:creationId xmlns:a16="http://schemas.microsoft.com/office/drawing/2014/main" id="{909F721B-C6E3-46C5-91D4-55F8FED3434D}"/>
              </a:ext>
            </a:extLst>
          </p:cNvPr>
          <p:cNvSpPr>
            <a:spLocks noGrp="1"/>
          </p:cNvSpPr>
          <p:nvPr>
            <p:ph idx="1"/>
          </p:nvPr>
        </p:nvSpPr>
        <p:spPr>
          <a:xfrm>
            <a:off x="0" y="928253"/>
            <a:ext cx="5619886" cy="4525963"/>
          </a:xfrm>
        </p:spPr>
        <p:txBody>
          <a:bodyPr/>
          <a:lstStyle/>
          <a:p>
            <a:pPr marL="0" lvl="0" indent="0">
              <a:buNone/>
            </a:pPr>
            <a:r>
              <a:rPr lang="en-US" sz="2800" b="1" u="sng" dirty="0">
                <a:solidFill>
                  <a:prstClr val="black"/>
                </a:solidFill>
                <a:ea typeface="MS PGothic" pitchFamily="34" charset="-128"/>
              </a:rPr>
              <a:t>Transport &amp; Traffic Displays</a:t>
            </a:r>
            <a:endParaRPr lang="en-US" sz="3600" b="1" u="sng" dirty="0">
              <a:solidFill>
                <a:prstClr val="black"/>
              </a:solidFill>
              <a:ea typeface="MS PGothic" pitchFamily="34" charset="-128"/>
            </a:endParaRPr>
          </a:p>
          <a:p>
            <a:pPr lvl="0">
              <a:buFont typeface="Wingdings" panose="05000000000000000000" pitchFamily="2" charset="2"/>
              <a:buChar char="Ø"/>
            </a:pPr>
            <a:r>
              <a:rPr lang="en-US" sz="2000" dirty="0">
                <a:solidFill>
                  <a:prstClr val="black"/>
                </a:solidFill>
                <a:ea typeface="MS PGothic" pitchFamily="34" charset="-128"/>
              </a:rPr>
              <a:t>GO &amp; STOP Display</a:t>
            </a:r>
          </a:p>
          <a:p>
            <a:pPr lvl="0">
              <a:buFont typeface="Wingdings" panose="05000000000000000000" pitchFamily="2" charset="2"/>
              <a:buChar char="Ø"/>
            </a:pPr>
            <a:r>
              <a:rPr lang="en-US" sz="2000" dirty="0">
                <a:solidFill>
                  <a:prstClr val="black"/>
                </a:solidFill>
                <a:ea typeface="MS PGothic" pitchFamily="34" charset="-128"/>
              </a:rPr>
              <a:t>Taxi Advertising Display</a:t>
            </a:r>
          </a:p>
          <a:p>
            <a:pPr lvl="0">
              <a:buFont typeface="Wingdings" panose="05000000000000000000" pitchFamily="2" charset="2"/>
              <a:buChar char="Ø"/>
            </a:pPr>
            <a:r>
              <a:rPr lang="en-US" sz="2000" dirty="0">
                <a:solidFill>
                  <a:prstClr val="black"/>
                </a:solidFill>
                <a:ea typeface="MS PGothic" pitchFamily="34" charset="-128"/>
              </a:rPr>
              <a:t>Car Park Display</a:t>
            </a:r>
          </a:p>
          <a:p>
            <a:pPr lvl="0">
              <a:buFont typeface="Wingdings" panose="05000000000000000000" pitchFamily="2" charset="2"/>
              <a:buChar char="Ø"/>
            </a:pPr>
            <a:r>
              <a:rPr lang="en-US" sz="2000" dirty="0">
                <a:solidFill>
                  <a:prstClr val="black"/>
                </a:solidFill>
                <a:ea typeface="MS PGothic" pitchFamily="34" charset="-128"/>
              </a:rPr>
              <a:t>Truck Terminal Display</a:t>
            </a:r>
          </a:p>
          <a:p>
            <a:pPr lvl="0">
              <a:buFont typeface="Wingdings" panose="05000000000000000000" pitchFamily="2" charset="2"/>
              <a:buChar char="Ø"/>
            </a:pPr>
            <a:r>
              <a:rPr lang="en-US" sz="2000" dirty="0">
                <a:solidFill>
                  <a:prstClr val="black"/>
                </a:solidFill>
                <a:ea typeface="MS PGothic" pitchFamily="34" charset="-128"/>
              </a:rPr>
              <a:t>Toll Plaza Display</a:t>
            </a:r>
          </a:p>
          <a:p>
            <a:pPr lvl="0">
              <a:buFont typeface="Wingdings" panose="05000000000000000000" pitchFamily="2" charset="2"/>
              <a:buChar char="Ø"/>
            </a:pPr>
            <a:r>
              <a:rPr lang="en-US" sz="2000" dirty="0">
                <a:solidFill>
                  <a:prstClr val="black"/>
                </a:solidFill>
                <a:ea typeface="MS PGothic" pitchFamily="34" charset="-128"/>
              </a:rPr>
              <a:t>BUS Scrolling Display</a:t>
            </a:r>
          </a:p>
          <a:p>
            <a:pPr lvl="0">
              <a:buFont typeface="Wingdings" panose="05000000000000000000" pitchFamily="2" charset="2"/>
              <a:buChar char="Ø"/>
            </a:pPr>
            <a:r>
              <a:rPr lang="en-US" sz="2000" dirty="0">
                <a:solidFill>
                  <a:prstClr val="black"/>
                </a:solidFill>
                <a:ea typeface="MS PGothic" pitchFamily="34" charset="-128"/>
              </a:rPr>
              <a:t>Traffic Signal Countdown Display</a:t>
            </a:r>
          </a:p>
          <a:p>
            <a:pPr lvl="0">
              <a:buFont typeface="Wingdings" panose="05000000000000000000" pitchFamily="2" charset="2"/>
              <a:buChar char="Ø"/>
            </a:pPr>
            <a:r>
              <a:rPr lang="en-US" sz="2000" dirty="0">
                <a:solidFill>
                  <a:prstClr val="black"/>
                </a:solidFill>
                <a:ea typeface="MS PGothic" pitchFamily="34" charset="-128"/>
              </a:rPr>
              <a:t>Petrol Rate Displays</a:t>
            </a:r>
          </a:p>
          <a:p>
            <a:pPr lvl="0">
              <a:buFont typeface="Wingdings" panose="05000000000000000000" pitchFamily="2" charset="2"/>
              <a:buChar char="Ø"/>
            </a:pPr>
            <a:endParaRPr lang="en-US" sz="2000" dirty="0">
              <a:solidFill>
                <a:prstClr val="black"/>
              </a:solidFill>
              <a:ea typeface="MS PGothic" pitchFamily="34" charset="-128"/>
            </a:endParaRPr>
          </a:p>
          <a:p>
            <a:pPr lvl="0">
              <a:buFont typeface="Wingdings" panose="05000000000000000000" pitchFamily="2" charset="2"/>
              <a:buChar char="Ø"/>
            </a:pPr>
            <a:endParaRPr lang="en-US" sz="2000" dirty="0">
              <a:solidFill>
                <a:prstClr val="black"/>
              </a:solidFill>
              <a:ea typeface="MS PGothic" pitchFamily="34" charset="-128"/>
            </a:endParaRPr>
          </a:p>
          <a:p>
            <a:pPr lvl="0">
              <a:buFont typeface="Wingdings" panose="05000000000000000000" pitchFamily="2" charset="2"/>
              <a:buChar char="Ø"/>
            </a:pPr>
            <a:endParaRPr lang="en-US" sz="2000" dirty="0">
              <a:solidFill>
                <a:prstClr val="black"/>
              </a:solidFill>
              <a:ea typeface="MS PGothic" pitchFamily="34" charset="-128"/>
            </a:endParaRPr>
          </a:p>
          <a:p>
            <a:pPr lvl="0">
              <a:buFont typeface="Wingdings" panose="05000000000000000000" pitchFamily="2" charset="2"/>
              <a:buChar char="Ø"/>
            </a:pPr>
            <a:endParaRPr lang="en-US" sz="2000" dirty="0">
              <a:solidFill>
                <a:prstClr val="black"/>
              </a:solidFill>
              <a:ea typeface="MS PGothic" pitchFamily="34" charset="-128"/>
            </a:endParaRPr>
          </a:p>
        </p:txBody>
      </p:sp>
      <p:pic>
        <p:nvPicPr>
          <p:cNvPr id="5124" name="Picture 4" descr="Car Park Displays">
            <a:extLst>
              <a:ext uri="{FF2B5EF4-FFF2-40B4-BE49-F238E27FC236}">
                <a16:creationId xmlns:a16="http://schemas.microsoft.com/office/drawing/2014/main" id="{E63D492D-5990-4CFD-B14E-C2C1A8C59343}"/>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3148" t="7438" r="7792" b="11206"/>
          <a:stretch/>
        </p:blipFill>
        <p:spPr bwMode="auto">
          <a:xfrm>
            <a:off x="3197709" y="1495152"/>
            <a:ext cx="2003839" cy="18268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149C5D-65A4-45E1-75C5-01950131FD6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37931" y="4409105"/>
            <a:ext cx="3763617" cy="19074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FB39C4A5-AA15-674D-80B1-80062E6BB576}"/>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690152" y="1243379"/>
            <a:ext cx="2926381" cy="2194785"/>
          </a:xfrm>
          <a:prstGeom prst="rect">
            <a:avLst/>
          </a:prstGeom>
        </p:spPr>
      </p:pic>
      <p:pic>
        <p:nvPicPr>
          <p:cNvPr id="13" name="Picture 12">
            <a:extLst>
              <a:ext uri="{FF2B5EF4-FFF2-40B4-BE49-F238E27FC236}">
                <a16:creationId xmlns:a16="http://schemas.microsoft.com/office/drawing/2014/main" id="{181E3B69-5BF3-549A-FC74-6292BE02677E}"/>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b="13535"/>
          <a:stretch/>
        </p:blipFill>
        <p:spPr>
          <a:xfrm>
            <a:off x="5374517" y="3589784"/>
            <a:ext cx="3376065" cy="3036372"/>
          </a:xfrm>
          <a:prstGeom prst="rect">
            <a:avLst/>
          </a:prstGeom>
        </p:spPr>
      </p:pic>
    </p:spTree>
    <p:extLst>
      <p:ext uri="{BB962C8B-B14F-4D97-AF65-F5344CB8AC3E}">
        <p14:creationId xmlns:p14="http://schemas.microsoft.com/office/powerpoint/2010/main" val="395883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EED0-BE78-234C-A007-7E7CFF45B882}"/>
              </a:ext>
            </a:extLst>
          </p:cNvPr>
          <p:cNvSpPr>
            <a:spLocks noGrp="1"/>
          </p:cNvSpPr>
          <p:nvPr>
            <p:ph type="title"/>
          </p:nvPr>
        </p:nvSpPr>
        <p:spPr/>
        <p:txBody>
          <a:bodyPr/>
          <a:lstStyle/>
          <a:p>
            <a:r>
              <a:rPr lang="en-US" dirty="0"/>
              <a:t>We Manufacture</a:t>
            </a:r>
          </a:p>
        </p:txBody>
      </p:sp>
      <p:sp>
        <p:nvSpPr>
          <p:cNvPr id="4" name="Footer Placeholder 3">
            <a:extLst>
              <a:ext uri="{FF2B5EF4-FFF2-40B4-BE49-F238E27FC236}">
                <a16:creationId xmlns:a16="http://schemas.microsoft.com/office/drawing/2014/main" id="{50EAEF5A-DAE1-4D41-B875-78FC3C1742F1}"/>
              </a:ext>
            </a:extLst>
          </p:cNvPr>
          <p:cNvSpPr>
            <a:spLocks noGrp="1"/>
          </p:cNvSpPr>
          <p:nvPr>
            <p:ph type="ftr" sz="quarter" idx="11"/>
          </p:nvPr>
        </p:nvSpPr>
        <p:spPr/>
        <p:txBody>
          <a:bodyPr/>
          <a:lstStyle/>
          <a:p>
            <a:pPr>
              <a:defRPr/>
            </a:pPr>
            <a:r>
              <a:rPr lang="en-US"/>
              <a:t>www.kvartech.com</a:t>
            </a:r>
            <a:endParaRPr lang="en-US" dirty="0"/>
          </a:p>
        </p:txBody>
      </p:sp>
      <p:sp>
        <p:nvSpPr>
          <p:cNvPr id="5" name="Slide Number Placeholder 4">
            <a:extLst>
              <a:ext uri="{FF2B5EF4-FFF2-40B4-BE49-F238E27FC236}">
                <a16:creationId xmlns:a16="http://schemas.microsoft.com/office/drawing/2014/main" id="{19E619BE-4749-F44B-B2A3-7FF58FA63808}"/>
              </a:ext>
            </a:extLst>
          </p:cNvPr>
          <p:cNvSpPr>
            <a:spLocks noGrp="1"/>
          </p:cNvSpPr>
          <p:nvPr>
            <p:ph type="sldNum" sz="quarter" idx="12"/>
          </p:nvPr>
        </p:nvSpPr>
        <p:spPr/>
        <p:txBody>
          <a:bodyPr/>
          <a:lstStyle/>
          <a:p>
            <a:pPr>
              <a:defRPr/>
            </a:pPr>
            <a:fld id="{894484C4-3C52-E842-801A-CDC34EA15CC0}" type="slidenum">
              <a:rPr lang="en-US" smtClean="0"/>
              <a:pPr>
                <a:defRPr/>
              </a:pPr>
              <a:t>9</a:t>
            </a:fld>
            <a:endParaRPr lang="en-US" dirty="0"/>
          </a:p>
        </p:txBody>
      </p:sp>
      <p:sp>
        <p:nvSpPr>
          <p:cNvPr id="7" name="Content Placeholder 6">
            <a:extLst>
              <a:ext uri="{FF2B5EF4-FFF2-40B4-BE49-F238E27FC236}">
                <a16:creationId xmlns:a16="http://schemas.microsoft.com/office/drawing/2014/main" id="{909F721B-C6E3-46C5-91D4-55F8FED3434D}"/>
              </a:ext>
            </a:extLst>
          </p:cNvPr>
          <p:cNvSpPr>
            <a:spLocks noGrp="1"/>
          </p:cNvSpPr>
          <p:nvPr>
            <p:ph idx="1"/>
          </p:nvPr>
        </p:nvSpPr>
        <p:spPr>
          <a:xfrm>
            <a:off x="69714" y="1015705"/>
            <a:ext cx="5619886" cy="4525963"/>
          </a:xfrm>
        </p:spPr>
        <p:txBody>
          <a:bodyPr/>
          <a:lstStyle/>
          <a:p>
            <a:pPr marL="0" lvl="0" indent="0">
              <a:buNone/>
            </a:pPr>
            <a:r>
              <a:rPr lang="en-US" sz="2800" b="1" u="sng" dirty="0">
                <a:solidFill>
                  <a:prstClr val="black"/>
                </a:solidFill>
                <a:ea typeface="MS PGothic" pitchFamily="34" charset="-128"/>
              </a:rPr>
              <a:t>Andon Production Displays</a:t>
            </a:r>
            <a:endParaRPr lang="en-US" sz="3600" b="1" u="sng" dirty="0">
              <a:solidFill>
                <a:prstClr val="black"/>
              </a:solidFill>
              <a:ea typeface="MS PGothic" pitchFamily="34" charset="-128"/>
            </a:endParaRPr>
          </a:p>
          <a:p>
            <a:pPr lvl="0">
              <a:buFont typeface="Wingdings" panose="05000000000000000000" pitchFamily="2" charset="2"/>
              <a:buChar char="Ø"/>
            </a:pPr>
            <a:r>
              <a:rPr lang="en-US" sz="2000" dirty="0">
                <a:solidFill>
                  <a:prstClr val="black"/>
                </a:solidFill>
                <a:ea typeface="MS PGothic" pitchFamily="34" charset="-128"/>
              </a:rPr>
              <a:t>Target – Actual Display</a:t>
            </a:r>
          </a:p>
          <a:p>
            <a:pPr lvl="0">
              <a:buFont typeface="Wingdings" panose="05000000000000000000" pitchFamily="2" charset="2"/>
              <a:buChar char="Ø"/>
            </a:pPr>
            <a:r>
              <a:rPr lang="en-US" sz="2000" dirty="0">
                <a:solidFill>
                  <a:prstClr val="black"/>
                </a:solidFill>
                <a:ea typeface="MS PGothic" pitchFamily="34" charset="-128"/>
              </a:rPr>
              <a:t>LCD Andon Display</a:t>
            </a:r>
          </a:p>
          <a:p>
            <a:pPr lvl="0">
              <a:buFont typeface="Wingdings" panose="05000000000000000000" pitchFamily="2" charset="2"/>
              <a:buChar char="Ø"/>
            </a:pPr>
            <a:r>
              <a:rPr lang="en-US" sz="2000" dirty="0">
                <a:solidFill>
                  <a:prstClr val="black"/>
                </a:solidFill>
                <a:ea typeface="MS PGothic" pitchFamily="34" charset="-128"/>
              </a:rPr>
              <a:t>Takt Time Display</a:t>
            </a:r>
          </a:p>
          <a:p>
            <a:pPr lvl="0">
              <a:buFont typeface="Wingdings" panose="05000000000000000000" pitchFamily="2" charset="2"/>
              <a:buChar char="Ø"/>
            </a:pPr>
            <a:r>
              <a:rPr lang="en-US" sz="2000" dirty="0">
                <a:solidFill>
                  <a:prstClr val="black"/>
                </a:solidFill>
                <a:ea typeface="MS PGothic" pitchFamily="34" charset="-128"/>
              </a:rPr>
              <a:t>IOT Production Counter</a:t>
            </a:r>
          </a:p>
          <a:p>
            <a:pPr lvl="0">
              <a:buFont typeface="Wingdings" panose="05000000000000000000" pitchFamily="2" charset="2"/>
              <a:buChar char="Ø"/>
            </a:pPr>
            <a:r>
              <a:rPr lang="en-US" sz="2000" dirty="0">
                <a:solidFill>
                  <a:prstClr val="black"/>
                </a:solidFill>
                <a:ea typeface="MS PGothic" pitchFamily="34" charset="-128"/>
              </a:rPr>
              <a:t>Intelligent Tower Lamp</a:t>
            </a:r>
          </a:p>
          <a:p>
            <a:pPr marL="0" lvl="0" indent="0">
              <a:buNone/>
            </a:pPr>
            <a:endParaRPr lang="en-US" sz="2000" dirty="0">
              <a:solidFill>
                <a:prstClr val="black"/>
              </a:solidFill>
              <a:ea typeface="MS PGothic" pitchFamily="34" charset="-128"/>
            </a:endParaRPr>
          </a:p>
          <a:p>
            <a:pPr lvl="0">
              <a:buFont typeface="Wingdings" panose="05000000000000000000" pitchFamily="2" charset="2"/>
              <a:buChar char="Ø"/>
            </a:pPr>
            <a:endParaRPr lang="en-US" sz="2000" dirty="0">
              <a:solidFill>
                <a:prstClr val="black"/>
              </a:solidFill>
              <a:ea typeface="MS PGothic" pitchFamily="34" charset="-128"/>
            </a:endParaRPr>
          </a:p>
          <a:p>
            <a:pPr lvl="0">
              <a:buFont typeface="Wingdings" panose="05000000000000000000" pitchFamily="2" charset="2"/>
              <a:buChar char="Ø"/>
            </a:pPr>
            <a:endParaRPr lang="en-US" sz="2000" dirty="0">
              <a:solidFill>
                <a:prstClr val="black"/>
              </a:solidFill>
              <a:ea typeface="MS PGothic" pitchFamily="34" charset="-128"/>
            </a:endParaRPr>
          </a:p>
          <a:p>
            <a:pPr lvl="0">
              <a:buFont typeface="Wingdings" panose="05000000000000000000" pitchFamily="2" charset="2"/>
              <a:buChar char="Ø"/>
            </a:pPr>
            <a:endParaRPr lang="en-US" sz="2000" dirty="0">
              <a:solidFill>
                <a:prstClr val="black"/>
              </a:solidFill>
              <a:ea typeface="MS PGothic" pitchFamily="34" charset="-128"/>
            </a:endParaRPr>
          </a:p>
        </p:txBody>
      </p:sp>
      <p:pic>
        <p:nvPicPr>
          <p:cNvPr id="6146" name="Picture 2" descr="Intelligent Tower Lamp">
            <a:extLst>
              <a:ext uri="{FF2B5EF4-FFF2-40B4-BE49-F238E27FC236}">
                <a16:creationId xmlns:a16="http://schemas.microsoft.com/office/drawing/2014/main" id="{BBD7C982-96A2-4469-9508-18D53215F37D}"/>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11600" t="6419" r="13429"/>
          <a:stretch/>
        </p:blipFill>
        <p:spPr bwMode="auto">
          <a:xfrm>
            <a:off x="457200" y="3429000"/>
            <a:ext cx="3004457" cy="281267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48" name="Picture 4" descr="Production Counter Display">
            <a:extLst>
              <a:ext uri="{FF2B5EF4-FFF2-40B4-BE49-F238E27FC236}">
                <a16:creationId xmlns:a16="http://schemas.microsoft.com/office/drawing/2014/main" id="{9D2C08C6-F0F2-47CE-8B48-86D3A04453A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25142" y="1124135"/>
            <a:ext cx="2649536" cy="281267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Takt Time Display">
            <a:extLst>
              <a:ext uri="{FF2B5EF4-FFF2-40B4-BE49-F238E27FC236}">
                <a16:creationId xmlns:a16="http://schemas.microsoft.com/office/drawing/2014/main" id="{7827B904-0DBD-4E46-9EE1-B10CCD18EC72}"/>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10686" t="9786" r="3981" b="15833"/>
          <a:stretch/>
        </p:blipFill>
        <p:spPr bwMode="auto">
          <a:xfrm>
            <a:off x="6355866" y="4356183"/>
            <a:ext cx="2426281" cy="16792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ERVER\Sales\Ankita\product images\Production display\Thermax pune.jpg">
            <a:extLst>
              <a:ext uri="{FF2B5EF4-FFF2-40B4-BE49-F238E27FC236}">
                <a16:creationId xmlns:a16="http://schemas.microsoft.com/office/drawing/2014/main" id="{96EA59D6-AD68-49E0-AFE6-E9FA44BD4BE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575769" y="4316599"/>
            <a:ext cx="2649536" cy="1925072"/>
          </a:xfrm>
          <a:prstGeom prst="rect">
            <a:avLst/>
          </a:prstGeom>
          <a:ln>
            <a:noFill/>
          </a:ln>
          <a:effectLst>
            <a:softEdge rad="112500"/>
          </a:effectLst>
        </p:spPr>
      </p:pic>
    </p:spTree>
    <p:extLst>
      <p:ext uri="{BB962C8B-B14F-4D97-AF65-F5344CB8AC3E}">
        <p14:creationId xmlns:p14="http://schemas.microsoft.com/office/powerpoint/2010/main" val="1748703330"/>
      </p:ext>
    </p:extLst>
  </p:cSld>
  <p:clrMapOvr>
    <a:masterClrMapping/>
  </p:clrMapOvr>
</p:sld>
</file>

<file path=ppt/theme/theme1.xml><?xml version="1.0" encoding="utf-8"?>
<a:theme xmlns:a="http://schemas.openxmlformats.org/drawingml/2006/main" name="KVAR_MasterNEW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KVAR_MasterNEW_template" id="{75212AF0-C846-BB49-AADC-5ACF3E441111}" vid="{74A0BF1E-C5F8-BE4F-A130-59BCB9CC8D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KVAR_MasterNEW_template</Template>
  <TotalTime>4418</TotalTime>
  <Words>1121</Words>
  <Application>Microsoft Office PowerPoint</Application>
  <PresentationFormat>On-screen Show (4:3)</PresentationFormat>
  <Paragraphs>195</Paragraphs>
  <Slides>19</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Avenir Black</vt:lpstr>
      <vt:lpstr>Avenir Heavy</vt:lpstr>
      <vt:lpstr>Avenir Medium</vt:lpstr>
      <vt:lpstr>Calibri</vt:lpstr>
      <vt:lpstr>Times New Roman</vt:lpstr>
      <vt:lpstr>verdana</vt:lpstr>
      <vt:lpstr>Wingdings</vt:lpstr>
      <vt:lpstr>KVAR_MasterNEW_template</vt:lpstr>
      <vt:lpstr>KVAR TECHNOLOGIES PRIVATE LIMITED</vt:lpstr>
      <vt:lpstr>Who We Are</vt:lpstr>
      <vt:lpstr>Our Expertise</vt:lpstr>
      <vt:lpstr>Our Founders</vt:lpstr>
      <vt:lpstr>We Manufacture</vt:lpstr>
      <vt:lpstr>We Manufacture</vt:lpstr>
      <vt:lpstr>We Manufacture</vt:lpstr>
      <vt:lpstr>We Manufacture</vt:lpstr>
      <vt:lpstr>We Manufacture</vt:lpstr>
      <vt:lpstr>We Manufacture</vt:lpstr>
      <vt:lpstr>We Manufacture</vt:lpstr>
      <vt:lpstr>We Manufacture</vt:lpstr>
      <vt:lpstr>We Manufacture</vt:lpstr>
      <vt:lpstr>We Manufacture</vt:lpstr>
      <vt:lpstr>We Manufacture</vt:lpstr>
      <vt:lpstr>Our Merits in Industrial Electronics  (to name a few)</vt:lpstr>
      <vt:lpstr>Our Ongoing Projects</vt:lpstr>
      <vt:lpstr>What We Can Do For YOU? </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AES</dc:creator>
  <cp:lastModifiedBy>sales kvartech.com</cp:lastModifiedBy>
  <cp:revision>57</cp:revision>
  <dcterms:created xsi:type="dcterms:W3CDTF">2019-05-15T05:08:53Z</dcterms:created>
  <dcterms:modified xsi:type="dcterms:W3CDTF">2022-07-27T08:46:40Z</dcterms:modified>
</cp:coreProperties>
</file>